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39"/>
  </p:notesMasterIdLst>
  <p:handoutMasterIdLst>
    <p:handoutMasterId r:id="rId40"/>
  </p:handoutMasterIdLst>
  <p:sldIdLst>
    <p:sldId id="256" r:id="rId2"/>
    <p:sldId id="330" r:id="rId3"/>
    <p:sldId id="327" r:id="rId4"/>
    <p:sldId id="257" r:id="rId5"/>
    <p:sldId id="289" r:id="rId6"/>
    <p:sldId id="258" r:id="rId7"/>
    <p:sldId id="4112" r:id="rId8"/>
    <p:sldId id="338" r:id="rId9"/>
    <p:sldId id="4108" r:id="rId10"/>
    <p:sldId id="4106" r:id="rId11"/>
    <p:sldId id="262" r:id="rId12"/>
    <p:sldId id="282" r:id="rId13"/>
    <p:sldId id="261" r:id="rId14"/>
    <p:sldId id="263" r:id="rId15"/>
    <p:sldId id="264" r:id="rId16"/>
    <p:sldId id="265" r:id="rId17"/>
    <p:sldId id="260" r:id="rId18"/>
    <p:sldId id="4109" r:id="rId19"/>
    <p:sldId id="267" r:id="rId20"/>
    <p:sldId id="4117" r:id="rId21"/>
    <p:sldId id="337" r:id="rId22"/>
    <p:sldId id="335" r:id="rId23"/>
    <p:sldId id="4118" r:id="rId24"/>
    <p:sldId id="268" r:id="rId25"/>
    <p:sldId id="269" r:id="rId26"/>
    <p:sldId id="279" r:id="rId27"/>
    <p:sldId id="288" r:id="rId28"/>
    <p:sldId id="270" r:id="rId29"/>
    <p:sldId id="278" r:id="rId30"/>
    <p:sldId id="271" r:id="rId31"/>
    <p:sldId id="272" r:id="rId32"/>
    <p:sldId id="280" r:id="rId33"/>
    <p:sldId id="292" r:id="rId34"/>
    <p:sldId id="281" r:id="rId35"/>
    <p:sldId id="4119" r:id="rId36"/>
    <p:sldId id="283" r:id="rId37"/>
    <p:sldId id="284" r:id="rId38"/>
  </p:sldIdLst>
  <p:sldSz cx="12192000" cy="6858000"/>
  <p:notesSz cx="6858000" cy="9144000"/>
  <p:embeddedFontLst>
    <p:embeddedFont>
      <p:font typeface="Avenir Next Condensed" panose="020B0506020202020204" pitchFamily="34" charset="0"/>
      <p:regular r:id="rId41"/>
      <p:bold r:id="rId42"/>
      <p:italic r:id="rId43"/>
      <p:boldItalic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Exo 2" pitchFamily="2" charset="77"/>
      <p:regular r:id="rId49"/>
      <p:bold r:id="rId50"/>
      <p:italic r:id="rId51"/>
      <p:boldItalic r:id="rId52"/>
    </p:embeddedFont>
    <p:embeddedFont>
      <p:font typeface="Fairwater Script" panose="02000507000000020003" pitchFamily="2" charset="0"/>
      <p:regular r:id="rId53"/>
      <p:bold r:id="rId54"/>
    </p:embeddedFont>
    <p:embeddedFont>
      <p:font typeface="Ink Free" panose="03080402000500000000" pitchFamily="66" charset="0"/>
      <p:regular r:id="rId55"/>
    </p:embeddedFont>
    <p:embeddedFont>
      <p:font typeface="Poppins" pitchFamily="2" charset="77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achel Pescador" initials="" lastIdx="2" clrIdx="0"/>
  <p:cmAuthor id="1" name="Ibrar Ahmed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3D58"/>
    <a:srgbClr val="445C72"/>
    <a:srgbClr val="FF2F92"/>
    <a:srgbClr val="F4F3E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18"/>
    <p:restoredTop sz="94784"/>
  </p:normalViewPr>
  <p:slideViewPr>
    <p:cSldViewPr snapToGrid="0" showGuides="1">
      <p:cViewPr varScale="1">
        <p:scale>
          <a:sx n="128" d="100"/>
          <a:sy n="128" d="100"/>
        </p:scale>
        <p:origin x="208" y="8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642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59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Index Sizes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B-Tree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PK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6526-9E42-BADD-E03860B007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Size of Index (KB)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21504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26-9E42-BADD-E03860B007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Hash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Size of Index (KB)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48128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526-9E42-BADD-E03860B007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BRIN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Size of Index (KB)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526-9E42-BADD-E03860B007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100"/>
        <c:axId val="964910671"/>
        <c:axId val="550945999"/>
      </c:barChart>
      <c:catAx>
        <c:axId val="9649106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550945999"/>
        <c:crosses val="autoZero"/>
        <c:auto val="1"/>
        <c:lblAlgn val="ctr"/>
        <c:lblOffset val="100"/>
        <c:noMultiLvlLbl val="0"/>
      </c:catAx>
      <c:valAx>
        <c:axId val="550945999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0070C0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0070C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9649106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P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5BD6C3-23A5-F34F-B5C5-2C28155041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1327C-328B-8E41-946C-D46DA496AF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C05700-1A07-5842-B85D-D89BC2530A17}" type="datetimeFigureOut">
              <a:rPr lang="en-US" smtClean="0"/>
              <a:t>5/13/22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10FA94-B595-8F4C-8F90-367FDA4BC5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878FA-1EF6-D247-AF61-C21E5E0AF2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02160-FE57-534E-AAAE-D16CA0D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34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3.jp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sv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:notes"/>
          <p:cNvSpPr txBox="1">
            <a:spLocks noGrp="1"/>
          </p:cNvSpPr>
          <p:nvPr>
            <p:ph type="body" idx="1"/>
          </p:nvPr>
        </p:nvSpPr>
        <p:spPr>
          <a:xfrm>
            <a:off x="685797" y="4343387"/>
            <a:ext cx="5486398" cy="4114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425" tIns="45425" rIns="45425" bIns="45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 b="1"/>
              <a:t>Storyline</a:t>
            </a:r>
            <a:endParaRPr sz="1200" b="1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Current state</a:t>
            </a:r>
            <a:endParaRPr sz="1200"/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Massive market trends</a:t>
            </a:r>
            <a:endParaRPr sz="12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How we’ve met them? Percona history up to today. All the DB tech, etc. Timeline view?</a:t>
            </a:r>
            <a:endParaRPr sz="1200"/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Sense of urgency. Companies won’t survive, etc. Examples of those who got with it, and those who didn’t.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Gap between current state and ideal state. Value/significance of problems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Our future: Percona Platform</a:t>
            </a:r>
            <a:endParaRPr sz="1200"/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How each area helps customers achieve their future-state vision</a:t>
            </a:r>
            <a:endParaRPr sz="1200"/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Demo of value: Advisors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Where we’re headed: Strategic roadmap themes</a:t>
            </a:r>
            <a:endParaRPr sz="1200"/>
          </a:p>
        </p:txBody>
      </p:sp>
      <p:sp>
        <p:nvSpPr>
          <p:cNvPr id="34" name="Google Shape;3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4884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7123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686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98277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36890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71190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11246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75022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8669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47572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48994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12245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36804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4943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21974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10832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2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82" name="Google Shape;108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3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88" name="Google Shape;1088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129c764069c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3" name="Google Shape;1093;g129c764069c_0_36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849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9222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1286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8443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0719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ibrarahmed74/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文本框 12">
            <a:extLst>
              <a:ext uri="{FF2B5EF4-FFF2-40B4-BE49-F238E27FC236}">
                <a16:creationId xmlns:a16="http://schemas.microsoft.com/office/drawing/2014/main" id="{2D4238C6-49FF-65D8-1B06-49F1FBA0BD76}"/>
              </a:ext>
            </a:extLst>
          </p:cNvPr>
          <p:cNvSpPr txBox="1"/>
          <p:nvPr userDrawn="1"/>
        </p:nvSpPr>
        <p:spPr>
          <a:xfrm>
            <a:off x="8060266" y="4302659"/>
            <a:ext cx="362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</a:pPr>
            <a:r>
              <a:rPr lang="en-US" sz="3200" b="1" dirty="0">
                <a:solidFill>
                  <a:schemeClr val="bg1"/>
                </a:solidFill>
              </a:rPr>
              <a:t>Ibrar Ahmed</a:t>
            </a:r>
          </a:p>
          <a:p>
            <a:pPr>
              <a:buClrTx/>
              <a:buFontTx/>
            </a:pPr>
            <a:r>
              <a:rPr lang="en-US" sz="2000" dirty="0">
                <a:solidFill>
                  <a:schemeClr val="bg1"/>
                </a:solidFill>
              </a:rPr>
              <a:t>Senior Database Architect</a:t>
            </a:r>
          </a:p>
          <a:p>
            <a:pPr>
              <a:buClrTx/>
              <a:buFontTx/>
            </a:pPr>
            <a:r>
              <a:rPr lang="en-US" sz="2000" dirty="0">
                <a:solidFill>
                  <a:schemeClr val="bg1"/>
                </a:solidFill>
              </a:rPr>
              <a:t>Percona LLC</a:t>
            </a:r>
          </a:p>
        </p:txBody>
      </p:sp>
      <p:sp>
        <p:nvSpPr>
          <p:cNvPr id="86" name="Title 7">
            <a:extLst>
              <a:ext uri="{FF2B5EF4-FFF2-40B4-BE49-F238E27FC236}">
                <a16:creationId xmlns:a16="http://schemas.microsoft.com/office/drawing/2014/main" id="{3950C292-094F-2BA7-D154-8F87EB329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6454233" cy="1574391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3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0726FB0A-E775-3D30-E832-3330B5C384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5575" y="1933575"/>
            <a:ext cx="6453188" cy="67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i="1">
                <a:solidFill>
                  <a:schemeClr val="bg1"/>
                </a:solidFill>
              </a:defRPr>
            </a:lvl1pPr>
          </a:lstStyle>
          <a:p>
            <a:pPr lvl="0"/>
            <a:endParaRPr lang="en-PK" dirty="0"/>
          </a:p>
        </p:txBody>
      </p:sp>
      <p:sp>
        <p:nvSpPr>
          <p:cNvPr id="98" name="Text Placeholder 96">
            <a:extLst>
              <a:ext uri="{FF2B5EF4-FFF2-40B4-BE49-F238E27FC236}">
                <a16:creationId xmlns:a16="http://schemas.microsoft.com/office/drawing/2014/main" id="{162ECEE7-B3FD-9CD1-8B1A-12D9525E77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4910" y="2824826"/>
            <a:ext cx="6453188" cy="16779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590900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11">
  <p:cSld name="Content 11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Google Shape;553;g129c764069c_0_391" descr="A picture containing text, device, gaug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184895"/>
            <a:ext cx="12192000" cy="1699703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g129c764069c_0_391"/>
          <p:cNvSpPr>
            <a:spLocks noGrp="1"/>
          </p:cNvSpPr>
          <p:nvPr>
            <p:ph type="pic" idx="2"/>
          </p:nvPr>
        </p:nvSpPr>
        <p:spPr>
          <a:xfrm>
            <a:off x="6096000" y="167"/>
            <a:ext cx="6096000" cy="6884400"/>
          </a:xfrm>
          <a:prstGeom prst="rect">
            <a:avLst/>
          </a:prstGeom>
          <a:noFill/>
          <a:ln>
            <a:noFill/>
          </a:ln>
        </p:spPr>
      </p:sp>
      <p:sp>
        <p:nvSpPr>
          <p:cNvPr id="555" name="Google Shape;555;g129c764069c_0_391"/>
          <p:cNvSpPr txBox="1">
            <a:spLocks noGrp="1"/>
          </p:cNvSpPr>
          <p:nvPr>
            <p:ph type="body" idx="1"/>
          </p:nvPr>
        </p:nvSpPr>
        <p:spPr>
          <a:xfrm>
            <a:off x="950967" y="2243933"/>
            <a:ext cx="5167200" cy="22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marL="1219170" lvl="1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marL="1828754" lvl="2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marL="2438339" lvl="3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marL="3047924" lvl="4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marL="3657509" lvl="5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marL="4267093" lvl="6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marL="4876678" lvl="7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marL="5486263" lvl="8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556" name="Google Shape;556;g129c764069c_0_391"/>
          <p:cNvSpPr txBox="1">
            <a:spLocks noGrp="1"/>
          </p:cNvSpPr>
          <p:nvPr>
            <p:ph type="subTitle" idx="3"/>
          </p:nvPr>
        </p:nvSpPr>
        <p:spPr>
          <a:xfrm>
            <a:off x="950967" y="1439933"/>
            <a:ext cx="5145200" cy="3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57" name="Google Shape;557;g129c764069c_0_391" descr="Logo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0977" y="377952"/>
            <a:ext cx="1420860" cy="2539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8055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1941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Mod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ángulo 8">
            <a:extLst>
              <a:ext uri="{FF2B5EF4-FFF2-40B4-BE49-F238E27FC236}">
                <a16:creationId xmlns:a16="http://schemas.microsoft.com/office/drawing/2014/main" id="{7F44A73F-C49C-F9AD-3EDA-D97A7B3A1FDE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C93D5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  <p:sp>
        <p:nvSpPr>
          <p:cNvPr id="83" name="Title 7">
            <a:extLst>
              <a:ext uri="{FF2B5EF4-FFF2-40B4-BE49-F238E27FC236}">
                <a16:creationId xmlns:a16="http://schemas.microsoft.com/office/drawing/2014/main" id="{24B57AC7-EB7E-750A-D695-E719C2727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 algn="ctr">
              <a:defRPr sz="3200" b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5403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8942E-5AD1-B442-B2CA-458D39F00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908" y="775408"/>
            <a:ext cx="11846763" cy="54810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49979F3-24C6-1846-AE61-50623EAB4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sz="3200" b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6" name="Rectángulo 8">
            <a:extLst>
              <a:ext uri="{FF2B5EF4-FFF2-40B4-BE49-F238E27FC236}">
                <a16:creationId xmlns:a16="http://schemas.microsoft.com/office/drawing/2014/main" id="{AF4ADD92-C861-2146-BAEB-379963847377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C93D5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  <p:pic>
        <p:nvPicPr>
          <p:cNvPr id="4" name="Picture 3" descr="Logo&#10;&#10;Description automatically generated with low confidence">
            <a:extLst>
              <a:ext uri="{FF2B5EF4-FFF2-40B4-BE49-F238E27FC236}">
                <a16:creationId xmlns:a16="http://schemas.microsoft.com/office/drawing/2014/main" id="{452286AD-4DEA-94CB-E525-73CB64C2DE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87323" y="6315281"/>
            <a:ext cx="1614348" cy="45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6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with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D6BA014A-F15A-8F4B-B787-0B258D463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sz="3200" b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8" name="Rectángulo 8">
            <a:extLst>
              <a:ext uri="{FF2B5EF4-FFF2-40B4-BE49-F238E27FC236}">
                <a16:creationId xmlns:a16="http://schemas.microsoft.com/office/drawing/2014/main" id="{8401E798-55F7-D044-9D42-3733FDFEF8C4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C93D5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8907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918" y="62310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97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4641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7" preserve="1" userDrawn="1">
  <p:cSld name="Content 7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568;g129c764069c_0_386">
            <a:extLst>
              <a:ext uri="{FF2B5EF4-FFF2-40B4-BE49-F238E27FC236}">
                <a16:creationId xmlns:a16="http://schemas.microsoft.com/office/drawing/2014/main" id="{D95E32EB-FDBF-6D6E-7C6D-AA3DD6084917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-1978906" y="0"/>
            <a:ext cx="4769647" cy="5284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569;g129c764069c_0_386" descr="Logo&#10;&#10;Description automatically generated with medium confidence">
            <a:extLst>
              <a:ext uri="{FF2B5EF4-FFF2-40B4-BE49-F238E27FC236}">
                <a16:creationId xmlns:a16="http://schemas.microsoft.com/office/drawing/2014/main" id="{ACCB8C73-A795-03CD-83F1-3457568F0022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7531287" y="4553712"/>
            <a:ext cx="1065645" cy="19043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70;g129c764069c_0_386">
            <a:extLst>
              <a:ext uri="{FF2B5EF4-FFF2-40B4-BE49-F238E27FC236}">
                <a16:creationId xmlns:a16="http://schemas.microsoft.com/office/drawing/2014/main" id="{09BDB045-4139-70C3-C994-6D60E62CC5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96188" y="2521150"/>
            <a:ext cx="53076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marL="1371600" lvl="2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" name="Google Shape;571;g129c764069c_0_386">
            <a:extLst>
              <a:ext uri="{FF2B5EF4-FFF2-40B4-BE49-F238E27FC236}">
                <a16:creationId xmlns:a16="http://schemas.microsoft.com/office/drawing/2014/main" id="{106BCA24-B809-B1DC-6C5C-4EE8D89A95F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96188" y="1765750"/>
            <a:ext cx="52848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6445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Thank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2">
            <a:extLst>
              <a:ext uri="{FF2B5EF4-FFF2-40B4-BE49-F238E27FC236}">
                <a16:creationId xmlns:a16="http://schemas.microsoft.com/office/drawing/2014/main" id="{43803DCD-4D47-A77F-CFC8-C4F67144A14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603899" y="1340"/>
            <a:ext cx="0" cy="1844924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6" name="Freeform 3">
            <a:extLst>
              <a:ext uri="{FF2B5EF4-FFF2-40B4-BE49-F238E27FC236}">
                <a16:creationId xmlns:a16="http://schemas.microsoft.com/office/drawing/2014/main" id="{33130822-AB46-8297-AE8F-59D68780587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968" y="2573801"/>
            <a:ext cx="6251265" cy="4282860"/>
          </a:xfrm>
          <a:custGeom>
            <a:avLst/>
            <a:gdLst>
              <a:gd name="T0" fmla="*/ 6557795 w 10039"/>
              <a:gd name="T1" fmla="*/ 3933491 h 6879"/>
              <a:gd name="T2" fmla="*/ 6557795 w 10039"/>
              <a:gd name="T3" fmla="*/ 3933491 h 6879"/>
              <a:gd name="T4" fmla="*/ 6518597 w 10039"/>
              <a:gd name="T5" fmla="*/ 4492619 h 6879"/>
              <a:gd name="T6" fmla="*/ 0 w 10039"/>
              <a:gd name="T7" fmla="*/ 4492619 h 6879"/>
              <a:gd name="T8" fmla="*/ 0 w 10039"/>
              <a:gd name="T9" fmla="*/ 1001989 h 6879"/>
              <a:gd name="T10" fmla="*/ 0 w 10039"/>
              <a:gd name="T11" fmla="*/ 1001989 h 6879"/>
              <a:gd name="T12" fmla="*/ 2624294 w 10039"/>
              <a:gd name="T13" fmla="*/ 0 h 6879"/>
              <a:gd name="T14" fmla="*/ 2624294 w 10039"/>
              <a:gd name="T15" fmla="*/ 0 h 6879"/>
              <a:gd name="T16" fmla="*/ 6557795 w 10039"/>
              <a:gd name="T17" fmla="*/ 3933491 h 687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39" h="6879">
                <a:moveTo>
                  <a:pt x="10038" y="6022"/>
                </a:moveTo>
                <a:lnTo>
                  <a:pt x="10038" y="6022"/>
                </a:lnTo>
                <a:cubicBezTo>
                  <a:pt x="10038" y="6312"/>
                  <a:pt x="10018" y="6599"/>
                  <a:pt x="9978" y="6878"/>
                </a:cubicBezTo>
                <a:lnTo>
                  <a:pt x="0" y="6878"/>
                </a:lnTo>
                <a:lnTo>
                  <a:pt x="0" y="1534"/>
                </a:lnTo>
                <a:cubicBezTo>
                  <a:pt x="1066" y="580"/>
                  <a:pt x="2473" y="0"/>
                  <a:pt x="4017" y="0"/>
                </a:cubicBezTo>
                <a:cubicBezTo>
                  <a:pt x="7343" y="0"/>
                  <a:pt x="10038" y="2696"/>
                  <a:pt x="10038" y="6022"/>
                </a:cubicBezTo>
              </a:path>
            </a:pathLst>
          </a:custGeom>
          <a:solidFill>
            <a:srgbClr val="C93D58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06071386-A453-BA61-CCAE-B915D740A3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798145" y="1341"/>
            <a:ext cx="4389888" cy="3914973"/>
          </a:xfrm>
          <a:custGeom>
            <a:avLst/>
            <a:gdLst>
              <a:gd name="T0" fmla="*/ 4604951 w 7049"/>
              <a:gd name="T1" fmla="*/ 0 h 6289"/>
              <a:gd name="T2" fmla="*/ 4604951 w 7049"/>
              <a:gd name="T3" fmla="*/ 4049839 h 6289"/>
              <a:gd name="T4" fmla="*/ 4604951 w 7049"/>
              <a:gd name="T5" fmla="*/ 4049839 h 6289"/>
              <a:gd name="T6" fmla="*/ 3935247 w 7049"/>
              <a:gd name="T7" fmla="*/ 4106658 h 6289"/>
              <a:gd name="T8" fmla="*/ 3935247 w 7049"/>
              <a:gd name="T9" fmla="*/ 4106658 h 6289"/>
              <a:gd name="T10" fmla="*/ 0 w 7049"/>
              <a:gd name="T11" fmla="*/ 173723 h 6289"/>
              <a:gd name="T12" fmla="*/ 0 w 7049"/>
              <a:gd name="T13" fmla="*/ 173723 h 6289"/>
              <a:gd name="T14" fmla="*/ 3920 w 7049"/>
              <a:gd name="T15" fmla="*/ 0 h 6289"/>
              <a:gd name="T16" fmla="*/ 4604951 w 7049"/>
              <a:gd name="T17" fmla="*/ 0 h 628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049" h="6289">
                <a:moveTo>
                  <a:pt x="7048" y="0"/>
                </a:moveTo>
                <a:lnTo>
                  <a:pt x="7048" y="6201"/>
                </a:lnTo>
                <a:cubicBezTo>
                  <a:pt x="6715" y="6258"/>
                  <a:pt x="6373" y="6288"/>
                  <a:pt x="6023" y="6288"/>
                </a:cubicBezTo>
                <a:cubicBezTo>
                  <a:pt x="2697" y="6288"/>
                  <a:pt x="0" y="3592"/>
                  <a:pt x="0" y="266"/>
                </a:cubicBezTo>
                <a:cubicBezTo>
                  <a:pt x="0" y="177"/>
                  <a:pt x="2" y="88"/>
                  <a:pt x="6" y="0"/>
                </a:cubicBezTo>
                <a:lnTo>
                  <a:pt x="7048" y="0"/>
                </a:lnTo>
              </a:path>
            </a:pathLst>
          </a:custGeom>
          <a:solidFill>
            <a:srgbClr val="C93D58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3D9A169-551E-4E79-49DF-2614C7FAE6D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10557" y="2958159"/>
            <a:ext cx="204735" cy="2934849"/>
          </a:xfrm>
          <a:custGeom>
            <a:avLst/>
            <a:gdLst>
              <a:gd name="T0" fmla="*/ 221126 w 338"/>
              <a:gd name="T1" fmla="*/ 2637704 h 4041"/>
              <a:gd name="T2" fmla="*/ 0 w 338"/>
              <a:gd name="T3" fmla="*/ 2637704 h 4041"/>
              <a:gd name="T4" fmla="*/ 0 w 338"/>
              <a:gd name="T5" fmla="*/ 0 h 4041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38" h="4041">
                <a:moveTo>
                  <a:pt x="337" y="4040"/>
                </a:moveTo>
                <a:lnTo>
                  <a:pt x="0" y="4040"/>
                </a:lnTo>
                <a:lnTo>
                  <a:pt x="0" y="0"/>
                </a:lnTo>
              </a:path>
            </a:pathLst>
          </a:custGeom>
          <a:noFill/>
          <a:ln w="38100" cap="flat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9" name="Line 14">
            <a:extLst>
              <a:ext uri="{FF2B5EF4-FFF2-40B4-BE49-F238E27FC236}">
                <a16:creationId xmlns:a16="http://schemas.microsoft.com/office/drawing/2014/main" id="{7E5A9BDC-9EC8-4741-4798-096A0E12863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603898" y="4932119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0" name="Line 15">
            <a:extLst>
              <a:ext uri="{FF2B5EF4-FFF2-40B4-BE49-F238E27FC236}">
                <a16:creationId xmlns:a16="http://schemas.microsoft.com/office/drawing/2014/main" id="{DAA1180C-4D37-0727-5AE5-89F7DF81795C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603898" y="4394016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9ED868-BE49-53B6-3604-2F1C93A7861B}"/>
              </a:ext>
            </a:extLst>
          </p:cNvPr>
          <p:cNvSpPr txBox="1"/>
          <p:nvPr userDrawn="1"/>
        </p:nvSpPr>
        <p:spPr>
          <a:xfrm>
            <a:off x="6930475" y="3702143"/>
            <a:ext cx="3259012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GET IN TOUCH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4124D-6DF8-96CD-BAA7-9FD89B889FB5}"/>
              </a:ext>
            </a:extLst>
          </p:cNvPr>
          <p:cNvSpPr txBox="1"/>
          <p:nvPr userDrawn="1"/>
        </p:nvSpPr>
        <p:spPr>
          <a:xfrm>
            <a:off x="7389787" y="5839775"/>
            <a:ext cx="3259012" cy="327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600" spc="-10" dirty="0">
                <a:latin typeface="Poppins" pitchFamily="2" charset="77"/>
                <a:cs typeface="Poppins" pitchFamily="2" charset="77"/>
              </a:rPr>
              <a:t>www.pgelephant.com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DD562B-0BF0-1A3D-E2BC-A901A5BC49C1}"/>
              </a:ext>
            </a:extLst>
          </p:cNvPr>
          <p:cNvSpPr txBox="1"/>
          <p:nvPr userDrawn="1"/>
        </p:nvSpPr>
        <p:spPr>
          <a:xfrm>
            <a:off x="561263" y="1701614"/>
            <a:ext cx="6710273" cy="147732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9000" b="1" spc="-350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THANK YOU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923B62-1100-3DEF-ADF7-CD858E8A05D9}"/>
              </a:ext>
            </a:extLst>
          </p:cNvPr>
          <p:cNvSpPr txBox="1"/>
          <p:nvPr userDrawn="1"/>
        </p:nvSpPr>
        <p:spPr>
          <a:xfrm>
            <a:off x="7389787" y="4255516"/>
            <a:ext cx="33641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6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C38859-C6ED-8737-F0EF-8D5B0A7092E2}"/>
              </a:ext>
            </a:extLst>
          </p:cNvPr>
          <p:cNvSpPr txBox="1"/>
          <p:nvPr userDrawn="1"/>
        </p:nvSpPr>
        <p:spPr>
          <a:xfrm>
            <a:off x="7373387" y="4809431"/>
            <a:ext cx="4042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6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6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0DAA72-C492-217B-FDF9-4460FE022EF3}"/>
              </a:ext>
            </a:extLst>
          </p:cNvPr>
          <p:cNvSpPr txBox="1"/>
          <p:nvPr userDrawn="1"/>
        </p:nvSpPr>
        <p:spPr>
          <a:xfrm>
            <a:off x="7373388" y="5361100"/>
            <a:ext cx="4167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7" name="Google Shape;16970;p75">
            <a:extLst>
              <a:ext uri="{FF2B5EF4-FFF2-40B4-BE49-F238E27FC236}">
                <a16:creationId xmlns:a16="http://schemas.microsoft.com/office/drawing/2014/main" id="{B0EAABD9-02B1-EE78-BC87-CD41D0F4EFB3}"/>
              </a:ext>
            </a:extLst>
          </p:cNvPr>
          <p:cNvGrpSpPr/>
          <p:nvPr userDrawn="1"/>
        </p:nvGrpSpPr>
        <p:grpSpPr>
          <a:xfrm>
            <a:off x="6885564" y="4704307"/>
            <a:ext cx="412963" cy="353610"/>
            <a:chOff x="2870687" y="3796508"/>
            <a:chExt cx="375421" cy="353610"/>
          </a:xfrm>
          <a:solidFill>
            <a:srgbClr val="0070C0"/>
          </a:solidFill>
        </p:grpSpPr>
        <p:sp>
          <p:nvSpPr>
            <p:cNvPr id="18" name="Google Shape;16971;p75">
              <a:extLst>
                <a:ext uri="{FF2B5EF4-FFF2-40B4-BE49-F238E27FC236}">
                  <a16:creationId xmlns:a16="http://schemas.microsoft.com/office/drawing/2014/main" id="{7ED5D348-EC48-4FBD-3B67-670F1801D81A}"/>
                </a:ext>
              </a:extLst>
            </p:cNvPr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972;p75">
              <a:extLst>
                <a:ext uri="{FF2B5EF4-FFF2-40B4-BE49-F238E27FC236}">
                  <a16:creationId xmlns:a16="http://schemas.microsoft.com/office/drawing/2014/main" id="{87426A8F-875B-075B-08EF-5856834E109C}"/>
                </a:ext>
              </a:extLst>
            </p:cNvPr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973;p75">
              <a:extLst>
                <a:ext uri="{FF2B5EF4-FFF2-40B4-BE49-F238E27FC236}">
                  <a16:creationId xmlns:a16="http://schemas.microsoft.com/office/drawing/2014/main" id="{E237AFC7-7A36-63BE-7AE7-55BFE2C9E3CF}"/>
                </a:ext>
              </a:extLst>
            </p:cNvPr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974;p75">
              <a:extLst>
                <a:ext uri="{FF2B5EF4-FFF2-40B4-BE49-F238E27FC236}">
                  <a16:creationId xmlns:a16="http://schemas.microsoft.com/office/drawing/2014/main" id="{4D83A39D-E0FB-EC27-0CDE-C675E2F6F7AC}"/>
                </a:ext>
              </a:extLst>
            </p:cNvPr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7065;p75">
            <a:extLst>
              <a:ext uri="{FF2B5EF4-FFF2-40B4-BE49-F238E27FC236}">
                <a16:creationId xmlns:a16="http://schemas.microsoft.com/office/drawing/2014/main" id="{0768A564-2C1D-D9D6-EAAF-981AB72BDBC9}"/>
              </a:ext>
            </a:extLst>
          </p:cNvPr>
          <p:cNvGrpSpPr/>
          <p:nvPr userDrawn="1"/>
        </p:nvGrpSpPr>
        <p:grpSpPr>
          <a:xfrm>
            <a:off x="6922836" y="5286661"/>
            <a:ext cx="372740" cy="353610"/>
            <a:chOff x="3744430" y="3796534"/>
            <a:chExt cx="372740" cy="353610"/>
          </a:xfrm>
          <a:solidFill>
            <a:srgbClr val="0070C0"/>
          </a:solidFill>
        </p:grpSpPr>
        <p:sp>
          <p:nvSpPr>
            <p:cNvPr id="23" name="Google Shape;17066;p75">
              <a:extLst>
                <a:ext uri="{FF2B5EF4-FFF2-40B4-BE49-F238E27FC236}">
                  <a16:creationId xmlns:a16="http://schemas.microsoft.com/office/drawing/2014/main" id="{3DCA5D1F-C566-7077-0C79-2FF647A37BEC}"/>
                </a:ext>
              </a:extLst>
            </p:cNvPr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7067;p75">
              <a:extLst>
                <a:ext uri="{FF2B5EF4-FFF2-40B4-BE49-F238E27FC236}">
                  <a16:creationId xmlns:a16="http://schemas.microsoft.com/office/drawing/2014/main" id="{C7D2CD26-025A-FCAC-46A0-A013D1E4229A}"/>
                </a:ext>
              </a:extLst>
            </p:cNvPr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7068;p75">
              <a:extLst>
                <a:ext uri="{FF2B5EF4-FFF2-40B4-BE49-F238E27FC236}">
                  <a16:creationId xmlns:a16="http://schemas.microsoft.com/office/drawing/2014/main" id="{975933C6-166F-C867-EA86-4214AE15CFC3}"/>
                </a:ext>
              </a:extLst>
            </p:cNvPr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069;p75">
              <a:extLst>
                <a:ext uri="{FF2B5EF4-FFF2-40B4-BE49-F238E27FC236}">
                  <a16:creationId xmlns:a16="http://schemas.microsoft.com/office/drawing/2014/main" id="{F99C9FC4-C858-08B6-B96F-3964A8622F34}"/>
                </a:ext>
              </a:extLst>
            </p:cNvPr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070;p75">
              <a:extLst>
                <a:ext uri="{FF2B5EF4-FFF2-40B4-BE49-F238E27FC236}">
                  <a16:creationId xmlns:a16="http://schemas.microsoft.com/office/drawing/2014/main" id="{6086D657-0467-1937-FF79-2E730C262DD7}"/>
                </a:ext>
              </a:extLst>
            </p:cNvPr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7071;p75">
              <a:extLst>
                <a:ext uri="{FF2B5EF4-FFF2-40B4-BE49-F238E27FC236}">
                  <a16:creationId xmlns:a16="http://schemas.microsoft.com/office/drawing/2014/main" id="{356540CD-8C6B-8EF6-F781-E4A2D29FFC04}"/>
                </a:ext>
              </a:extLst>
            </p:cNvPr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072;p75">
              <a:extLst>
                <a:ext uri="{FF2B5EF4-FFF2-40B4-BE49-F238E27FC236}">
                  <a16:creationId xmlns:a16="http://schemas.microsoft.com/office/drawing/2014/main" id="{440EAFE3-82E4-972F-69E3-56762E547BC4}"/>
                </a:ext>
              </a:extLst>
            </p:cNvPr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073;p75">
              <a:extLst>
                <a:ext uri="{FF2B5EF4-FFF2-40B4-BE49-F238E27FC236}">
                  <a16:creationId xmlns:a16="http://schemas.microsoft.com/office/drawing/2014/main" id="{CCD279F5-419C-DD8C-290E-50B3D4A16492}"/>
                </a:ext>
              </a:extLst>
            </p:cNvPr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074;p75">
              <a:extLst>
                <a:ext uri="{FF2B5EF4-FFF2-40B4-BE49-F238E27FC236}">
                  <a16:creationId xmlns:a16="http://schemas.microsoft.com/office/drawing/2014/main" id="{2B7E7049-EA08-16F9-E904-0B7A35B398C0}"/>
                </a:ext>
              </a:extLst>
            </p:cNvPr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7206;p75">
            <a:extLst>
              <a:ext uri="{FF2B5EF4-FFF2-40B4-BE49-F238E27FC236}">
                <a16:creationId xmlns:a16="http://schemas.microsoft.com/office/drawing/2014/main" id="{821FE685-ABF4-E802-00B8-9AEBE9E202DC}"/>
              </a:ext>
            </a:extLst>
          </p:cNvPr>
          <p:cNvGrpSpPr/>
          <p:nvPr userDrawn="1"/>
        </p:nvGrpSpPr>
        <p:grpSpPr>
          <a:xfrm>
            <a:off x="6861202" y="4209286"/>
            <a:ext cx="372844" cy="353610"/>
            <a:chOff x="4186663" y="3796534"/>
            <a:chExt cx="372844" cy="353610"/>
          </a:xfrm>
          <a:solidFill>
            <a:srgbClr val="0070C0"/>
          </a:solidFill>
        </p:grpSpPr>
        <p:sp>
          <p:nvSpPr>
            <p:cNvPr id="36" name="Google Shape;17207;p75">
              <a:extLst>
                <a:ext uri="{FF2B5EF4-FFF2-40B4-BE49-F238E27FC236}">
                  <a16:creationId xmlns:a16="http://schemas.microsoft.com/office/drawing/2014/main" id="{A750BB19-56FD-223E-7CD4-A65EBA6D5602}"/>
                </a:ext>
              </a:extLst>
            </p:cNvPr>
            <p:cNvSpPr/>
            <p:nvPr/>
          </p:nvSpPr>
          <p:spPr>
            <a:xfrm>
              <a:off x="4211025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208;p75">
              <a:extLst>
                <a:ext uri="{FF2B5EF4-FFF2-40B4-BE49-F238E27FC236}">
                  <a16:creationId xmlns:a16="http://schemas.microsoft.com/office/drawing/2014/main" id="{D8ACFAE2-526A-631A-D931-4EE0561802A6}"/>
                </a:ext>
              </a:extLst>
            </p:cNvPr>
            <p:cNvSpPr/>
            <p:nvPr/>
          </p:nvSpPr>
          <p:spPr>
            <a:xfrm>
              <a:off x="4359824" y="3802104"/>
              <a:ext cx="199683" cy="342522"/>
            </a:xfrm>
            <a:custGeom>
              <a:avLst/>
              <a:gdLst/>
              <a:ahLst/>
              <a:cxnLst/>
              <a:rect l="l" t="t" r="r" b="b"/>
              <a:pathLst>
                <a:path w="7672" h="13160" extrusionOk="0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09;p75">
              <a:extLst>
                <a:ext uri="{FF2B5EF4-FFF2-40B4-BE49-F238E27FC236}">
                  <a16:creationId xmlns:a16="http://schemas.microsoft.com/office/drawing/2014/main" id="{D3A064C1-51A9-0F61-AA06-6DAEAFD46CD0}"/>
                </a:ext>
              </a:extLst>
            </p:cNvPr>
            <p:cNvSpPr/>
            <p:nvPr/>
          </p:nvSpPr>
          <p:spPr>
            <a:xfrm>
              <a:off x="4284370" y="3890988"/>
              <a:ext cx="218241" cy="179564"/>
            </a:xfrm>
            <a:custGeom>
              <a:avLst/>
              <a:gdLst/>
              <a:ahLst/>
              <a:cxnLst/>
              <a:rect l="l" t="t" r="r" b="b"/>
              <a:pathLst>
                <a:path w="8385" h="6899" extrusionOk="0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17210;p75">
              <a:extLst>
                <a:ext uri="{FF2B5EF4-FFF2-40B4-BE49-F238E27FC236}">
                  <a16:creationId xmlns:a16="http://schemas.microsoft.com/office/drawing/2014/main" id="{F8137041-AC22-78D2-17B4-BEBF71B14EE6}"/>
                </a:ext>
              </a:extLst>
            </p:cNvPr>
            <p:cNvSpPr/>
            <p:nvPr/>
          </p:nvSpPr>
          <p:spPr>
            <a:xfrm>
              <a:off x="4186663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211;p75">
              <a:extLst>
                <a:ext uri="{FF2B5EF4-FFF2-40B4-BE49-F238E27FC236}">
                  <a16:creationId xmlns:a16="http://schemas.microsoft.com/office/drawing/2014/main" id="{C116E05E-2BAF-B0C9-D7E1-02B372069B40}"/>
                </a:ext>
              </a:extLst>
            </p:cNvPr>
            <p:cNvSpPr/>
            <p:nvPr/>
          </p:nvSpPr>
          <p:spPr>
            <a:xfrm>
              <a:off x="4277785" y="3885834"/>
              <a:ext cx="231515" cy="189871"/>
            </a:xfrm>
            <a:custGeom>
              <a:avLst/>
              <a:gdLst/>
              <a:ahLst/>
              <a:cxnLst/>
              <a:rect l="l" t="t" r="r" b="b"/>
              <a:pathLst>
                <a:path w="8895" h="7295" extrusionOk="0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Line 14">
            <a:extLst>
              <a:ext uri="{FF2B5EF4-FFF2-40B4-BE49-F238E27FC236}">
                <a16:creationId xmlns:a16="http://schemas.microsoft.com/office/drawing/2014/main" id="{25863A1C-BC3E-A4F3-A376-A29ED19AB63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603898" y="5374855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86035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ona Live 2022">
  <p:cSld name="Percona Live 2022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29026c3c42_2_282"/>
          <p:cNvSpPr txBox="1">
            <a:spLocks noGrp="1"/>
          </p:cNvSpPr>
          <p:nvPr>
            <p:ph type="subTitle" idx="1"/>
          </p:nvPr>
        </p:nvSpPr>
        <p:spPr>
          <a:xfrm>
            <a:off x="1197633" y="5656167"/>
            <a:ext cx="3723600" cy="266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129026c3c42_2_282"/>
          <p:cNvSpPr txBox="1">
            <a:spLocks noGrp="1"/>
          </p:cNvSpPr>
          <p:nvPr>
            <p:ph type="title"/>
          </p:nvPr>
        </p:nvSpPr>
        <p:spPr>
          <a:xfrm>
            <a:off x="1197633" y="2825533"/>
            <a:ext cx="7414400" cy="93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9pPr>
          </a:lstStyle>
          <a:p>
            <a:endParaRPr/>
          </a:p>
        </p:txBody>
      </p:sp>
      <p:pic>
        <p:nvPicPr>
          <p:cNvPr id="12" name="Google Shape;12;g129026c3c42_2_282" descr="Logo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97635" y="1891339"/>
            <a:ext cx="2351088" cy="420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g129026c3c42_2_2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0135" y="-226840"/>
            <a:ext cx="6405488" cy="70974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9458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29A50-5D37-1B1F-4CC4-3F91CC258E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PK" dirty="0"/>
              <a:t>Ibrar Ahmed</a:t>
            </a:r>
          </a:p>
        </p:txBody>
      </p:sp>
    </p:spTree>
    <p:extLst>
      <p:ext uri="{BB962C8B-B14F-4D97-AF65-F5344CB8AC3E}">
        <p14:creationId xmlns:p14="http://schemas.microsoft.com/office/powerpoint/2010/main" val="1994170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701" r:id="rId2"/>
    <p:sldLayoutId id="2147483687" r:id="rId3"/>
    <p:sldLayoutId id="2147483691" r:id="rId4"/>
    <p:sldLayoutId id="2147483693" r:id="rId5"/>
    <p:sldLayoutId id="2147483699" r:id="rId6"/>
    <p:sldLayoutId id="2147483705" r:id="rId7"/>
    <p:sldLayoutId id="2147483700" r:id="rId8"/>
    <p:sldLayoutId id="2147483702" r:id="rId9"/>
    <p:sldLayoutId id="2147483703" r:id="rId10"/>
    <p:sldLayoutId id="2147483704" r:id="rId11"/>
  </p:sldLayoutIdLst>
  <p:hf sldNum="0" hdr="0" ftr="0" dt="0"/>
  <p:txStyles>
    <p:titleStyle>
      <a:lvl1pPr marL="0" marR="0" indent="0" algn="l" defTabSz="4572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3000" b="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https://www.postgresql.org/docs/current/sql-createindex.html" TargetMode="External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11" Type="http://schemas.openxmlformats.org/officeDocument/2006/relationships/image" Target="../media/image22.svg"/><Relationship Id="rId5" Type="http://schemas.openxmlformats.org/officeDocument/2006/relationships/image" Target="../media/image15.svg"/><Relationship Id="rId10" Type="http://schemas.openxmlformats.org/officeDocument/2006/relationships/image" Target="../media/image21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lf-balancing_binary_search_tre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brarahmed74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hyperlink" Target="https://pixabay.com/en/dialog-tip-advice-hint-speaking-148815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hyperlink" Target="https://ja.wikipedia.org/wiki/Linux" TargetMode="External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jpg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svg"/><Relationship Id="rId11" Type="http://schemas.openxmlformats.org/officeDocument/2006/relationships/image" Target="../media/image22.sv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svg"/><Relationship Id="rId9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14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0135" y="1"/>
            <a:ext cx="3903631" cy="692269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"/>
          <p:cNvSpPr txBox="1">
            <a:spLocks noGrp="1"/>
          </p:cNvSpPr>
          <p:nvPr>
            <p:ph type="title"/>
          </p:nvPr>
        </p:nvSpPr>
        <p:spPr>
          <a:xfrm>
            <a:off x="1197633" y="2825533"/>
            <a:ext cx="7414400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Deep Dive Into PostgreSQL Indexes</a:t>
            </a:r>
            <a:endParaRPr lang="zh-CN" altLang="en-US" sz="4000" dirty="0">
              <a:solidFill>
                <a:schemeClr val="tx1"/>
              </a:solidFill>
            </a:endParaRPr>
          </a:p>
        </p:txBody>
      </p:sp>
      <p:pic>
        <p:nvPicPr>
          <p:cNvPr id="38" name="Google Shape;38;p1" descr="Logo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97636" y="1891339"/>
            <a:ext cx="2351089" cy="420156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"/>
          <p:cNvSpPr txBox="1">
            <a:spLocks noGrp="1"/>
          </p:cNvSpPr>
          <p:nvPr>
            <p:ph type="subTitle" idx="1"/>
          </p:nvPr>
        </p:nvSpPr>
        <p:spPr>
          <a:xfrm>
            <a:off x="1197633" y="5656167"/>
            <a:ext cx="3723600" cy="266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/>
            <a:r>
              <a:rPr lang="en" dirty="0"/>
              <a:t>Ibrar Ahmed – Principle Engineer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937DE7A-49FC-8B4D-AD54-16AB7F1D8BB4}"/>
              </a:ext>
            </a:extLst>
          </p:cNvPr>
          <p:cNvGrpSpPr/>
          <p:nvPr/>
        </p:nvGrpSpPr>
        <p:grpSpPr>
          <a:xfrm>
            <a:off x="2965026" y="3467452"/>
            <a:ext cx="2968933" cy="2968993"/>
            <a:chOff x="2965026" y="3467452"/>
            <a:chExt cx="2968933" cy="2968993"/>
          </a:xfrm>
        </p:grpSpPr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5026" y="3467452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A02D449-F76E-7847-A2F2-76DFFB42E4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908" y="3951464"/>
              <a:ext cx="449012" cy="446437"/>
            </a:xfrm>
            <a:custGeom>
              <a:avLst/>
              <a:gdLst>
                <a:gd name="connsiteX0" fmla="*/ 418964 w 898023"/>
                <a:gd name="connsiteY0" fmla="*/ 767781 h 892874"/>
                <a:gd name="connsiteX1" fmla="*/ 432697 w 898023"/>
                <a:gd name="connsiteY1" fmla="*/ 781514 h 892874"/>
                <a:gd name="connsiteX2" fmla="*/ 432697 w 898023"/>
                <a:gd name="connsiteY2" fmla="*/ 836445 h 892874"/>
                <a:gd name="connsiteX3" fmla="*/ 418964 w 898023"/>
                <a:gd name="connsiteY3" fmla="*/ 848930 h 892874"/>
                <a:gd name="connsiteX4" fmla="*/ 406479 w 898023"/>
                <a:gd name="connsiteY4" fmla="*/ 836445 h 892874"/>
                <a:gd name="connsiteX5" fmla="*/ 406479 w 898023"/>
                <a:gd name="connsiteY5" fmla="*/ 781514 h 892874"/>
                <a:gd name="connsiteX6" fmla="*/ 418964 w 898023"/>
                <a:gd name="connsiteY6" fmla="*/ 767781 h 892874"/>
                <a:gd name="connsiteX7" fmla="*/ 774649 w 898023"/>
                <a:gd name="connsiteY7" fmla="*/ 529988 h 892874"/>
                <a:gd name="connsiteX8" fmla="*/ 753409 w 898023"/>
                <a:gd name="connsiteY8" fmla="*/ 543705 h 892874"/>
                <a:gd name="connsiteX9" fmla="*/ 752159 w 898023"/>
                <a:gd name="connsiteY9" fmla="*/ 544952 h 892874"/>
                <a:gd name="connsiteX10" fmla="*/ 750910 w 898023"/>
                <a:gd name="connsiteY10" fmla="*/ 546199 h 892874"/>
                <a:gd name="connsiteX11" fmla="*/ 750910 w 898023"/>
                <a:gd name="connsiteY11" fmla="*/ 552435 h 892874"/>
                <a:gd name="connsiteX12" fmla="*/ 750910 w 898023"/>
                <a:gd name="connsiteY12" fmla="*/ 553682 h 892874"/>
                <a:gd name="connsiteX13" fmla="*/ 750910 w 898023"/>
                <a:gd name="connsiteY13" fmla="*/ 554929 h 892874"/>
                <a:gd name="connsiteX14" fmla="*/ 769651 w 898023"/>
                <a:gd name="connsiteY14" fmla="*/ 577375 h 892874"/>
                <a:gd name="connsiteX15" fmla="*/ 842119 w 898023"/>
                <a:gd name="connsiteY15" fmla="*/ 592340 h 892874"/>
                <a:gd name="connsiteX16" fmla="*/ 835871 w 898023"/>
                <a:gd name="connsiteY16" fmla="*/ 582363 h 892874"/>
                <a:gd name="connsiteX17" fmla="*/ 842119 w 898023"/>
                <a:gd name="connsiteY17" fmla="*/ 551188 h 892874"/>
                <a:gd name="connsiteX18" fmla="*/ 852114 w 898023"/>
                <a:gd name="connsiteY18" fmla="*/ 544952 h 892874"/>
                <a:gd name="connsiteX19" fmla="*/ 778397 w 898023"/>
                <a:gd name="connsiteY19" fmla="*/ 529988 h 892874"/>
                <a:gd name="connsiteX20" fmla="*/ 774649 w 898023"/>
                <a:gd name="connsiteY20" fmla="*/ 529988 h 892874"/>
                <a:gd name="connsiteX21" fmla="*/ 506021 w 898023"/>
                <a:gd name="connsiteY21" fmla="*/ 407779 h 892874"/>
                <a:gd name="connsiteX22" fmla="*/ 449796 w 898023"/>
                <a:gd name="connsiteY22" fmla="*/ 462648 h 892874"/>
                <a:gd name="connsiteX23" fmla="*/ 452295 w 898023"/>
                <a:gd name="connsiteY23" fmla="*/ 471377 h 892874"/>
                <a:gd name="connsiteX24" fmla="*/ 528511 w 898023"/>
                <a:gd name="connsiteY24" fmla="*/ 487589 h 892874"/>
                <a:gd name="connsiteX25" fmla="*/ 528511 w 898023"/>
                <a:gd name="connsiteY25" fmla="*/ 477613 h 892874"/>
                <a:gd name="connsiteX26" fmla="*/ 506021 w 898023"/>
                <a:gd name="connsiteY26" fmla="*/ 407779 h 892874"/>
                <a:gd name="connsiteX27" fmla="*/ 416062 w 898023"/>
                <a:gd name="connsiteY27" fmla="*/ 365380 h 892874"/>
                <a:gd name="connsiteX28" fmla="*/ 304862 w 898023"/>
                <a:gd name="connsiteY28" fmla="*/ 477613 h 892874"/>
                <a:gd name="connsiteX29" fmla="*/ 416062 w 898023"/>
                <a:gd name="connsiteY29" fmla="*/ 589846 h 892874"/>
                <a:gd name="connsiteX30" fmla="*/ 522263 w 898023"/>
                <a:gd name="connsiteY30" fmla="*/ 513777 h 892874"/>
                <a:gd name="connsiteX31" fmla="*/ 447297 w 898023"/>
                <a:gd name="connsiteY31" fmla="*/ 497565 h 892874"/>
                <a:gd name="connsiteX32" fmla="*/ 416062 w 898023"/>
                <a:gd name="connsiteY32" fmla="*/ 513777 h 892874"/>
                <a:gd name="connsiteX33" fmla="*/ 381077 w 898023"/>
                <a:gd name="connsiteY33" fmla="*/ 477613 h 892874"/>
                <a:gd name="connsiteX34" fmla="*/ 416062 w 898023"/>
                <a:gd name="connsiteY34" fmla="*/ 441449 h 892874"/>
                <a:gd name="connsiteX35" fmla="*/ 431055 w 898023"/>
                <a:gd name="connsiteY35" fmla="*/ 443943 h 892874"/>
                <a:gd name="connsiteX36" fmla="*/ 486030 w 898023"/>
                <a:gd name="connsiteY36" fmla="*/ 389073 h 892874"/>
                <a:gd name="connsiteX37" fmla="*/ 468538 w 898023"/>
                <a:gd name="connsiteY37" fmla="*/ 377850 h 892874"/>
                <a:gd name="connsiteX38" fmla="*/ 416062 w 898023"/>
                <a:gd name="connsiteY38" fmla="*/ 365380 h 892874"/>
                <a:gd name="connsiteX39" fmla="*/ 603477 w 898023"/>
                <a:gd name="connsiteY39" fmla="*/ 309263 h 892874"/>
                <a:gd name="connsiteX40" fmla="*/ 523513 w 898023"/>
                <a:gd name="connsiteY40" fmla="*/ 389073 h 892874"/>
                <a:gd name="connsiteX41" fmla="*/ 554749 w 898023"/>
                <a:gd name="connsiteY41" fmla="*/ 477613 h 892874"/>
                <a:gd name="connsiteX42" fmla="*/ 554749 w 898023"/>
                <a:gd name="connsiteY42" fmla="*/ 493824 h 892874"/>
                <a:gd name="connsiteX43" fmla="*/ 665948 w 898023"/>
                <a:gd name="connsiteY43" fmla="*/ 517518 h 892874"/>
                <a:gd name="connsiteX44" fmla="*/ 668447 w 898023"/>
                <a:gd name="connsiteY44" fmla="*/ 477613 h 892874"/>
                <a:gd name="connsiteX45" fmla="*/ 603477 w 898023"/>
                <a:gd name="connsiteY45" fmla="*/ 309263 h 892874"/>
                <a:gd name="connsiteX46" fmla="*/ 416062 w 898023"/>
                <a:gd name="connsiteY46" fmla="*/ 226959 h 892874"/>
                <a:gd name="connsiteX47" fmla="*/ 164925 w 898023"/>
                <a:gd name="connsiteY47" fmla="*/ 477613 h 892874"/>
                <a:gd name="connsiteX48" fmla="*/ 416062 w 898023"/>
                <a:gd name="connsiteY48" fmla="*/ 729513 h 892874"/>
                <a:gd name="connsiteX49" fmla="*/ 660951 w 898023"/>
                <a:gd name="connsiteY49" fmla="*/ 542458 h 892874"/>
                <a:gd name="connsiteX50" fmla="*/ 548502 w 898023"/>
                <a:gd name="connsiteY50" fmla="*/ 518765 h 892874"/>
                <a:gd name="connsiteX51" fmla="*/ 416062 w 898023"/>
                <a:gd name="connsiteY51" fmla="*/ 616033 h 892874"/>
                <a:gd name="connsiteX52" fmla="*/ 277374 w 898023"/>
                <a:gd name="connsiteY52" fmla="*/ 477613 h 892874"/>
                <a:gd name="connsiteX53" fmla="*/ 416062 w 898023"/>
                <a:gd name="connsiteY53" fmla="*/ 339192 h 892874"/>
                <a:gd name="connsiteX54" fmla="*/ 479783 w 898023"/>
                <a:gd name="connsiteY54" fmla="*/ 354156 h 892874"/>
                <a:gd name="connsiteX55" fmla="*/ 506021 w 898023"/>
                <a:gd name="connsiteY55" fmla="*/ 371615 h 892874"/>
                <a:gd name="connsiteX56" fmla="*/ 585985 w 898023"/>
                <a:gd name="connsiteY56" fmla="*/ 291805 h 892874"/>
                <a:gd name="connsiteX57" fmla="*/ 416062 w 898023"/>
                <a:gd name="connsiteY57" fmla="*/ 226959 h 892874"/>
                <a:gd name="connsiteX58" fmla="*/ 700933 w 898023"/>
                <a:gd name="connsiteY58" fmla="*/ 211995 h 892874"/>
                <a:gd name="connsiteX59" fmla="*/ 622218 w 898023"/>
                <a:gd name="connsiteY59" fmla="*/ 291805 h 892874"/>
                <a:gd name="connsiteX60" fmla="*/ 694685 w 898023"/>
                <a:gd name="connsiteY60" fmla="*/ 477613 h 892874"/>
                <a:gd name="connsiteX61" fmla="*/ 690937 w 898023"/>
                <a:gd name="connsiteY61" fmla="*/ 522506 h 892874"/>
                <a:gd name="connsiteX62" fmla="*/ 729670 w 898023"/>
                <a:gd name="connsiteY62" fmla="*/ 531235 h 892874"/>
                <a:gd name="connsiteX63" fmla="*/ 783395 w 898023"/>
                <a:gd name="connsiteY63" fmla="*/ 505047 h 892874"/>
                <a:gd name="connsiteX64" fmla="*/ 804636 w 898023"/>
                <a:gd name="connsiteY64" fmla="*/ 508789 h 892874"/>
                <a:gd name="connsiteX65" fmla="*/ 807134 w 898023"/>
                <a:gd name="connsiteY65" fmla="*/ 477613 h 892874"/>
                <a:gd name="connsiteX66" fmla="*/ 700933 w 898023"/>
                <a:gd name="connsiteY66" fmla="*/ 211995 h 892874"/>
                <a:gd name="connsiteX67" fmla="*/ 416062 w 898023"/>
                <a:gd name="connsiteY67" fmla="*/ 88539 h 892874"/>
                <a:gd name="connsiteX68" fmla="*/ 27488 w 898023"/>
                <a:gd name="connsiteY68" fmla="*/ 477613 h 892874"/>
                <a:gd name="connsiteX69" fmla="*/ 416062 w 898023"/>
                <a:gd name="connsiteY69" fmla="*/ 866686 h 892874"/>
                <a:gd name="connsiteX70" fmla="*/ 784645 w 898023"/>
                <a:gd name="connsiteY70" fmla="*/ 607304 h 892874"/>
                <a:gd name="connsiteX71" fmla="*/ 764654 w 898023"/>
                <a:gd name="connsiteY71" fmla="*/ 602316 h 892874"/>
                <a:gd name="connsiteX72" fmla="*/ 724672 w 898023"/>
                <a:gd name="connsiteY72" fmla="*/ 557423 h 892874"/>
                <a:gd name="connsiteX73" fmla="*/ 724672 w 898023"/>
                <a:gd name="connsiteY73" fmla="*/ 556176 h 892874"/>
                <a:gd name="connsiteX74" fmla="*/ 685939 w 898023"/>
                <a:gd name="connsiteY74" fmla="*/ 548694 h 892874"/>
                <a:gd name="connsiteX75" fmla="*/ 416062 w 898023"/>
                <a:gd name="connsiteY75" fmla="*/ 755701 h 892874"/>
                <a:gd name="connsiteX76" fmla="*/ 138687 w 898023"/>
                <a:gd name="connsiteY76" fmla="*/ 477613 h 892874"/>
                <a:gd name="connsiteX77" fmla="*/ 416062 w 898023"/>
                <a:gd name="connsiteY77" fmla="*/ 199525 h 892874"/>
                <a:gd name="connsiteX78" fmla="*/ 603477 w 898023"/>
                <a:gd name="connsiteY78" fmla="*/ 271852 h 892874"/>
                <a:gd name="connsiteX79" fmla="*/ 682191 w 898023"/>
                <a:gd name="connsiteY79" fmla="*/ 193290 h 892874"/>
                <a:gd name="connsiteX80" fmla="*/ 416062 w 898023"/>
                <a:gd name="connsiteY80" fmla="*/ 88539 h 892874"/>
                <a:gd name="connsiteX81" fmla="*/ 827125 w 898023"/>
                <a:gd name="connsiteY81" fmla="*/ 38658 h 892874"/>
                <a:gd name="connsiteX82" fmla="*/ 774649 w 898023"/>
                <a:gd name="connsiteY82" fmla="*/ 91033 h 892874"/>
                <a:gd name="connsiteX83" fmla="*/ 770901 w 898023"/>
                <a:gd name="connsiteY83" fmla="*/ 118468 h 892874"/>
                <a:gd name="connsiteX84" fmla="*/ 772150 w 898023"/>
                <a:gd name="connsiteY84" fmla="*/ 119715 h 892874"/>
                <a:gd name="connsiteX85" fmla="*/ 773400 w 898023"/>
                <a:gd name="connsiteY85" fmla="*/ 120962 h 892874"/>
                <a:gd name="connsiteX86" fmla="*/ 777148 w 898023"/>
                <a:gd name="connsiteY86" fmla="*/ 125950 h 892874"/>
                <a:gd name="connsiteX87" fmla="*/ 779647 w 898023"/>
                <a:gd name="connsiteY87" fmla="*/ 127197 h 892874"/>
                <a:gd name="connsiteX88" fmla="*/ 808384 w 898023"/>
                <a:gd name="connsiteY88" fmla="*/ 123456 h 892874"/>
                <a:gd name="connsiteX89" fmla="*/ 859611 w 898023"/>
                <a:gd name="connsiteY89" fmla="*/ 71081 h 892874"/>
                <a:gd name="connsiteX90" fmla="*/ 849615 w 898023"/>
                <a:gd name="connsiteY90" fmla="*/ 71081 h 892874"/>
                <a:gd name="connsiteX91" fmla="*/ 827125 w 898023"/>
                <a:gd name="connsiteY91" fmla="*/ 48634 h 892874"/>
                <a:gd name="connsiteX92" fmla="*/ 842119 w 898023"/>
                <a:gd name="connsiteY92" fmla="*/ 1247 h 892874"/>
                <a:gd name="connsiteX93" fmla="*/ 853364 w 898023"/>
                <a:gd name="connsiteY93" fmla="*/ 18705 h 892874"/>
                <a:gd name="connsiteX94" fmla="*/ 853364 w 898023"/>
                <a:gd name="connsiteY94" fmla="*/ 44893 h 892874"/>
                <a:gd name="connsiteX95" fmla="*/ 879602 w 898023"/>
                <a:gd name="connsiteY95" fmla="*/ 44893 h 892874"/>
                <a:gd name="connsiteX96" fmla="*/ 895844 w 898023"/>
                <a:gd name="connsiteY96" fmla="*/ 56116 h 892874"/>
                <a:gd name="connsiteX97" fmla="*/ 893345 w 898023"/>
                <a:gd name="connsiteY97" fmla="*/ 76069 h 892874"/>
                <a:gd name="connsiteX98" fmla="*/ 825876 w 898023"/>
                <a:gd name="connsiteY98" fmla="*/ 142161 h 892874"/>
                <a:gd name="connsiteX99" fmla="*/ 790892 w 898023"/>
                <a:gd name="connsiteY99" fmla="*/ 155879 h 892874"/>
                <a:gd name="connsiteX100" fmla="*/ 767153 w 898023"/>
                <a:gd name="connsiteY100" fmla="*/ 149643 h 892874"/>
                <a:gd name="connsiteX101" fmla="*/ 764654 w 898023"/>
                <a:gd name="connsiteY101" fmla="*/ 148396 h 892874"/>
                <a:gd name="connsiteX102" fmla="*/ 719674 w 898023"/>
                <a:gd name="connsiteY102" fmla="*/ 193290 h 892874"/>
                <a:gd name="connsiteX103" fmla="*/ 832123 w 898023"/>
                <a:gd name="connsiteY103" fmla="*/ 477613 h 892874"/>
                <a:gd name="connsiteX104" fmla="*/ 830874 w 898023"/>
                <a:gd name="connsiteY104" fmla="*/ 515024 h 892874"/>
                <a:gd name="connsiteX105" fmla="*/ 875853 w 898023"/>
                <a:gd name="connsiteY105" fmla="*/ 523753 h 892874"/>
                <a:gd name="connsiteX106" fmla="*/ 889597 w 898023"/>
                <a:gd name="connsiteY106" fmla="*/ 537470 h 892874"/>
                <a:gd name="connsiteX107" fmla="*/ 882100 w 898023"/>
                <a:gd name="connsiteY107" fmla="*/ 556176 h 892874"/>
                <a:gd name="connsiteX108" fmla="*/ 859611 w 898023"/>
                <a:gd name="connsiteY108" fmla="*/ 571140 h 892874"/>
                <a:gd name="connsiteX109" fmla="*/ 874604 w 898023"/>
                <a:gd name="connsiteY109" fmla="*/ 593587 h 892874"/>
                <a:gd name="connsiteX110" fmla="*/ 874604 w 898023"/>
                <a:gd name="connsiteY110" fmla="*/ 613539 h 892874"/>
                <a:gd name="connsiteX111" fmla="*/ 859611 w 898023"/>
                <a:gd name="connsiteY111" fmla="*/ 621021 h 892874"/>
                <a:gd name="connsiteX112" fmla="*/ 855862 w 898023"/>
                <a:gd name="connsiteY112" fmla="*/ 621021 h 892874"/>
                <a:gd name="connsiteX113" fmla="*/ 809633 w 898023"/>
                <a:gd name="connsiteY113" fmla="*/ 611045 h 892874"/>
                <a:gd name="connsiteX114" fmla="*/ 416062 w 898023"/>
                <a:gd name="connsiteY114" fmla="*/ 892874 h 892874"/>
                <a:gd name="connsiteX115" fmla="*/ 0 w 898023"/>
                <a:gd name="connsiteY115" fmla="*/ 477613 h 892874"/>
                <a:gd name="connsiteX116" fmla="*/ 416062 w 898023"/>
                <a:gd name="connsiteY116" fmla="*/ 62351 h 892874"/>
                <a:gd name="connsiteX117" fmla="*/ 700933 w 898023"/>
                <a:gd name="connsiteY117" fmla="*/ 175831 h 892874"/>
                <a:gd name="connsiteX118" fmla="*/ 747162 w 898023"/>
                <a:gd name="connsiteY118" fmla="*/ 129691 h 892874"/>
                <a:gd name="connsiteX119" fmla="*/ 755908 w 898023"/>
                <a:gd name="connsiteY119" fmla="*/ 71081 h 892874"/>
                <a:gd name="connsiteX120" fmla="*/ 822128 w 898023"/>
                <a:gd name="connsiteY120" fmla="*/ 4988 h 892874"/>
                <a:gd name="connsiteX121" fmla="*/ 842119 w 898023"/>
                <a:gd name="connsiteY121" fmla="*/ 1247 h 89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898023" h="892874">
                  <a:moveTo>
                    <a:pt x="418964" y="767781"/>
                  </a:moveTo>
                  <a:cubicBezTo>
                    <a:pt x="426454" y="767781"/>
                    <a:pt x="432697" y="774023"/>
                    <a:pt x="432697" y="781514"/>
                  </a:cubicBezTo>
                  <a:lnTo>
                    <a:pt x="432697" y="836445"/>
                  </a:lnTo>
                  <a:cubicBezTo>
                    <a:pt x="432697" y="843936"/>
                    <a:pt x="426454" y="848930"/>
                    <a:pt x="418964" y="848930"/>
                  </a:cubicBezTo>
                  <a:cubicBezTo>
                    <a:pt x="412721" y="848930"/>
                    <a:pt x="406479" y="843936"/>
                    <a:pt x="406479" y="836445"/>
                  </a:cubicBezTo>
                  <a:lnTo>
                    <a:pt x="406479" y="781514"/>
                  </a:lnTo>
                  <a:cubicBezTo>
                    <a:pt x="406479" y="774023"/>
                    <a:pt x="412721" y="767781"/>
                    <a:pt x="418964" y="767781"/>
                  </a:cubicBezTo>
                  <a:close/>
                  <a:moveTo>
                    <a:pt x="774649" y="529988"/>
                  </a:moveTo>
                  <a:cubicBezTo>
                    <a:pt x="764654" y="529988"/>
                    <a:pt x="757157" y="534976"/>
                    <a:pt x="753409" y="543705"/>
                  </a:cubicBezTo>
                  <a:lnTo>
                    <a:pt x="752159" y="544952"/>
                  </a:lnTo>
                  <a:cubicBezTo>
                    <a:pt x="750910" y="546199"/>
                    <a:pt x="750910" y="546199"/>
                    <a:pt x="750910" y="546199"/>
                  </a:cubicBezTo>
                  <a:lnTo>
                    <a:pt x="750910" y="552435"/>
                  </a:lnTo>
                  <a:cubicBezTo>
                    <a:pt x="749660" y="552435"/>
                    <a:pt x="749660" y="552435"/>
                    <a:pt x="750910" y="553682"/>
                  </a:cubicBezTo>
                  <a:lnTo>
                    <a:pt x="750910" y="554929"/>
                  </a:lnTo>
                  <a:cubicBezTo>
                    <a:pt x="750910" y="566152"/>
                    <a:pt x="758406" y="574881"/>
                    <a:pt x="769651" y="577375"/>
                  </a:cubicBezTo>
                  <a:lnTo>
                    <a:pt x="842119" y="592340"/>
                  </a:lnTo>
                  <a:lnTo>
                    <a:pt x="835871" y="582363"/>
                  </a:lnTo>
                  <a:cubicBezTo>
                    <a:pt x="829624" y="572387"/>
                    <a:pt x="830874" y="557423"/>
                    <a:pt x="842119" y="551188"/>
                  </a:cubicBezTo>
                  <a:lnTo>
                    <a:pt x="852114" y="544952"/>
                  </a:lnTo>
                  <a:lnTo>
                    <a:pt x="778397" y="529988"/>
                  </a:lnTo>
                  <a:cubicBezTo>
                    <a:pt x="777148" y="529988"/>
                    <a:pt x="775899" y="529988"/>
                    <a:pt x="774649" y="529988"/>
                  </a:cubicBezTo>
                  <a:close/>
                  <a:moveTo>
                    <a:pt x="506021" y="407779"/>
                  </a:moveTo>
                  <a:lnTo>
                    <a:pt x="449796" y="462648"/>
                  </a:lnTo>
                  <a:cubicBezTo>
                    <a:pt x="451046" y="465142"/>
                    <a:pt x="452295" y="468883"/>
                    <a:pt x="452295" y="471377"/>
                  </a:cubicBezTo>
                  <a:lnTo>
                    <a:pt x="528511" y="487589"/>
                  </a:lnTo>
                  <a:cubicBezTo>
                    <a:pt x="528511" y="485095"/>
                    <a:pt x="528511" y="481354"/>
                    <a:pt x="528511" y="477613"/>
                  </a:cubicBezTo>
                  <a:cubicBezTo>
                    <a:pt x="528511" y="451425"/>
                    <a:pt x="521014" y="427731"/>
                    <a:pt x="506021" y="407779"/>
                  </a:cubicBezTo>
                  <a:close/>
                  <a:moveTo>
                    <a:pt x="416062" y="365380"/>
                  </a:moveTo>
                  <a:cubicBezTo>
                    <a:pt x="354839" y="365380"/>
                    <a:pt x="304862" y="415261"/>
                    <a:pt x="304862" y="477613"/>
                  </a:cubicBezTo>
                  <a:cubicBezTo>
                    <a:pt x="304862" y="539964"/>
                    <a:pt x="354839" y="589846"/>
                    <a:pt x="416062" y="589846"/>
                  </a:cubicBezTo>
                  <a:cubicBezTo>
                    <a:pt x="466039" y="589846"/>
                    <a:pt x="507270" y="557423"/>
                    <a:pt x="522263" y="513777"/>
                  </a:cubicBezTo>
                  <a:lnTo>
                    <a:pt x="447297" y="497565"/>
                  </a:lnTo>
                  <a:cubicBezTo>
                    <a:pt x="441050" y="507542"/>
                    <a:pt x="429805" y="513777"/>
                    <a:pt x="416062" y="513777"/>
                  </a:cubicBezTo>
                  <a:cubicBezTo>
                    <a:pt x="397320" y="513777"/>
                    <a:pt x="381077" y="497565"/>
                    <a:pt x="381077" y="477613"/>
                  </a:cubicBezTo>
                  <a:cubicBezTo>
                    <a:pt x="381077" y="457660"/>
                    <a:pt x="397320" y="441449"/>
                    <a:pt x="416062" y="441449"/>
                  </a:cubicBezTo>
                  <a:cubicBezTo>
                    <a:pt x="422309" y="441449"/>
                    <a:pt x="427306" y="442696"/>
                    <a:pt x="431055" y="443943"/>
                  </a:cubicBezTo>
                  <a:lnTo>
                    <a:pt x="486030" y="389073"/>
                  </a:lnTo>
                  <a:cubicBezTo>
                    <a:pt x="481032" y="385332"/>
                    <a:pt x="474785" y="381591"/>
                    <a:pt x="468538" y="377850"/>
                  </a:cubicBezTo>
                  <a:cubicBezTo>
                    <a:pt x="452295" y="370368"/>
                    <a:pt x="434803" y="365380"/>
                    <a:pt x="416062" y="365380"/>
                  </a:cubicBezTo>
                  <a:close/>
                  <a:moveTo>
                    <a:pt x="603477" y="309263"/>
                  </a:moveTo>
                  <a:lnTo>
                    <a:pt x="523513" y="389073"/>
                  </a:lnTo>
                  <a:cubicBezTo>
                    <a:pt x="543504" y="414014"/>
                    <a:pt x="554749" y="443943"/>
                    <a:pt x="554749" y="477613"/>
                  </a:cubicBezTo>
                  <a:cubicBezTo>
                    <a:pt x="554749" y="483848"/>
                    <a:pt x="554749" y="488836"/>
                    <a:pt x="554749" y="493824"/>
                  </a:cubicBezTo>
                  <a:lnTo>
                    <a:pt x="665948" y="517518"/>
                  </a:lnTo>
                  <a:cubicBezTo>
                    <a:pt x="667198" y="505047"/>
                    <a:pt x="668447" y="491330"/>
                    <a:pt x="668447" y="477613"/>
                  </a:cubicBezTo>
                  <a:cubicBezTo>
                    <a:pt x="668447" y="412767"/>
                    <a:pt x="644708" y="354156"/>
                    <a:pt x="603477" y="309263"/>
                  </a:cubicBezTo>
                  <a:close/>
                  <a:moveTo>
                    <a:pt x="416062" y="226959"/>
                  </a:moveTo>
                  <a:cubicBezTo>
                    <a:pt x="277374" y="226959"/>
                    <a:pt x="164925" y="339192"/>
                    <a:pt x="164925" y="477613"/>
                  </a:cubicBezTo>
                  <a:cubicBezTo>
                    <a:pt x="164925" y="616033"/>
                    <a:pt x="277374" y="729513"/>
                    <a:pt x="416062" y="729513"/>
                  </a:cubicBezTo>
                  <a:cubicBezTo>
                    <a:pt x="533508" y="729513"/>
                    <a:pt x="630964" y="650950"/>
                    <a:pt x="660951" y="542458"/>
                  </a:cubicBezTo>
                  <a:lnTo>
                    <a:pt x="548502" y="518765"/>
                  </a:lnTo>
                  <a:cubicBezTo>
                    <a:pt x="531010" y="576128"/>
                    <a:pt x="478533" y="616033"/>
                    <a:pt x="416062" y="616033"/>
                  </a:cubicBezTo>
                  <a:cubicBezTo>
                    <a:pt x="341096" y="616033"/>
                    <a:pt x="277374" y="554929"/>
                    <a:pt x="277374" y="477613"/>
                  </a:cubicBezTo>
                  <a:cubicBezTo>
                    <a:pt x="277374" y="400297"/>
                    <a:pt x="341096" y="339192"/>
                    <a:pt x="416062" y="339192"/>
                  </a:cubicBezTo>
                  <a:cubicBezTo>
                    <a:pt x="438551" y="339192"/>
                    <a:pt x="461041" y="344180"/>
                    <a:pt x="479783" y="354156"/>
                  </a:cubicBezTo>
                  <a:cubicBezTo>
                    <a:pt x="489778" y="359145"/>
                    <a:pt x="498524" y="364133"/>
                    <a:pt x="506021" y="371615"/>
                  </a:cubicBezTo>
                  <a:lnTo>
                    <a:pt x="585985" y="291805"/>
                  </a:lnTo>
                  <a:cubicBezTo>
                    <a:pt x="541005" y="250653"/>
                    <a:pt x="482282" y="226959"/>
                    <a:pt x="416062" y="226959"/>
                  </a:cubicBezTo>
                  <a:close/>
                  <a:moveTo>
                    <a:pt x="700933" y="211995"/>
                  </a:moveTo>
                  <a:lnTo>
                    <a:pt x="622218" y="291805"/>
                  </a:lnTo>
                  <a:cubicBezTo>
                    <a:pt x="667198" y="340439"/>
                    <a:pt x="694685" y="405285"/>
                    <a:pt x="694685" y="477613"/>
                  </a:cubicBezTo>
                  <a:cubicBezTo>
                    <a:pt x="694685" y="492577"/>
                    <a:pt x="693436" y="508789"/>
                    <a:pt x="690937" y="522506"/>
                  </a:cubicBezTo>
                  <a:lnTo>
                    <a:pt x="729670" y="531235"/>
                  </a:lnTo>
                  <a:cubicBezTo>
                    <a:pt x="739665" y="511283"/>
                    <a:pt x="762155" y="501306"/>
                    <a:pt x="783395" y="505047"/>
                  </a:cubicBezTo>
                  <a:lnTo>
                    <a:pt x="804636" y="508789"/>
                  </a:lnTo>
                  <a:cubicBezTo>
                    <a:pt x="807134" y="498812"/>
                    <a:pt x="807134" y="487589"/>
                    <a:pt x="807134" y="477613"/>
                  </a:cubicBezTo>
                  <a:cubicBezTo>
                    <a:pt x="807134" y="375356"/>
                    <a:pt x="767153" y="281829"/>
                    <a:pt x="700933" y="211995"/>
                  </a:cubicBezTo>
                  <a:close/>
                  <a:moveTo>
                    <a:pt x="416062" y="88539"/>
                  </a:moveTo>
                  <a:cubicBezTo>
                    <a:pt x="202408" y="88539"/>
                    <a:pt x="27488" y="263123"/>
                    <a:pt x="27488" y="477613"/>
                  </a:cubicBezTo>
                  <a:cubicBezTo>
                    <a:pt x="27488" y="692102"/>
                    <a:pt x="202408" y="866686"/>
                    <a:pt x="416062" y="866686"/>
                  </a:cubicBezTo>
                  <a:cubicBezTo>
                    <a:pt x="583486" y="866686"/>
                    <a:pt x="729670" y="763183"/>
                    <a:pt x="784645" y="607304"/>
                  </a:cubicBezTo>
                  <a:lnTo>
                    <a:pt x="764654" y="602316"/>
                  </a:lnTo>
                  <a:cubicBezTo>
                    <a:pt x="742164" y="598575"/>
                    <a:pt x="725921" y="579869"/>
                    <a:pt x="724672" y="557423"/>
                  </a:cubicBezTo>
                  <a:cubicBezTo>
                    <a:pt x="724672" y="557423"/>
                    <a:pt x="724672" y="557423"/>
                    <a:pt x="724672" y="556176"/>
                  </a:cubicBezTo>
                  <a:lnTo>
                    <a:pt x="685939" y="548694"/>
                  </a:lnTo>
                  <a:cubicBezTo>
                    <a:pt x="654704" y="667161"/>
                    <a:pt x="546003" y="755701"/>
                    <a:pt x="416062" y="755701"/>
                  </a:cubicBezTo>
                  <a:cubicBezTo>
                    <a:pt x="263631" y="755701"/>
                    <a:pt x="138687" y="630998"/>
                    <a:pt x="138687" y="477613"/>
                  </a:cubicBezTo>
                  <a:cubicBezTo>
                    <a:pt x="138687" y="324228"/>
                    <a:pt x="263631" y="199525"/>
                    <a:pt x="416062" y="199525"/>
                  </a:cubicBezTo>
                  <a:cubicBezTo>
                    <a:pt x="488529" y="199525"/>
                    <a:pt x="554749" y="226959"/>
                    <a:pt x="603477" y="271852"/>
                  </a:cubicBezTo>
                  <a:lnTo>
                    <a:pt x="682191" y="193290"/>
                  </a:lnTo>
                  <a:cubicBezTo>
                    <a:pt x="613472" y="128444"/>
                    <a:pt x="519765" y="88539"/>
                    <a:pt x="416062" y="88539"/>
                  </a:cubicBezTo>
                  <a:close/>
                  <a:moveTo>
                    <a:pt x="827125" y="38658"/>
                  </a:moveTo>
                  <a:lnTo>
                    <a:pt x="774649" y="91033"/>
                  </a:lnTo>
                  <a:cubicBezTo>
                    <a:pt x="767153" y="97268"/>
                    <a:pt x="764654" y="109738"/>
                    <a:pt x="770901" y="118468"/>
                  </a:cubicBezTo>
                  <a:lnTo>
                    <a:pt x="772150" y="119715"/>
                  </a:lnTo>
                  <a:cubicBezTo>
                    <a:pt x="772150" y="120962"/>
                    <a:pt x="772150" y="120962"/>
                    <a:pt x="773400" y="120962"/>
                  </a:cubicBezTo>
                  <a:lnTo>
                    <a:pt x="777148" y="125950"/>
                  </a:lnTo>
                  <a:lnTo>
                    <a:pt x="779647" y="127197"/>
                  </a:lnTo>
                  <a:cubicBezTo>
                    <a:pt x="788393" y="132185"/>
                    <a:pt x="800887" y="130938"/>
                    <a:pt x="808384" y="123456"/>
                  </a:cubicBezTo>
                  <a:lnTo>
                    <a:pt x="859611" y="71081"/>
                  </a:lnTo>
                  <a:lnTo>
                    <a:pt x="849615" y="71081"/>
                  </a:lnTo>
                  <a:cubicBezTo>
                    <a:pt x="837121" y="71081"/>
                    <a:pt x="827125" y="61104"/>
                    <a:pt x="827125" y="48634"/>
                  </a:cubicBezTo>
                  <a:close/>
                  <a:moveTo>
                    <a:pt x="842119" y="1247"/>
                  </a:moveTo>
                  <a:cubicBezTo>
                    <a:pt x="848366" y="4988"/>
                    <a:pt x="853364" y="11223"/>
                    <a:pt x="853364" y="18705"/>
                  </a:cubicBezTo>
                  <a:lnTo>
                    <a:pt x="853364" y="44893"/>
                  </a:lnTo>
                  <a:lnTo>
                    <a:pt x="879602" y="44893"/>
                  </a:lnTo>
                  <a:cubicBezTo>
                    <a:pt x="887098" y="44893"/>
                    <a:pt x="893345" y="49881"/>
                    <a:pt x="895844" y="56116"/>
                  </a:cubicBezTo>
                  <a:cubicBezTo>
                    <a:pt x="899593" y="63598"/>
                    <a:pt x="898343" y="71081"/>
                    <a:pt x="893345" y="76069"/>
                  </a:cubicBezTo>
                  <a:lnTo>
                    <a:pt x="825876" y="142161"/>
                  </a:lnTo>
                  <a:cubicBezTo>
                    <a:pt x="815880" y="152138"/>
                    <a:pt x="804636" y="155879"/>
                    <a:pt x="790892" y="155879"/>
                  </a:cubicBezTo>
                  <a:cubicBezTo>
                    <a:pt x="782146" y="155879"/>
                    <a:pt x="774649" y="154632"/>
                    <a:pt x="767153" y="149643"/>
                  </a:cubicBezTo>
                  <a:cubicBezTo>
                    <a:pt x="765903" y="149643"/>
                    <a:pt x="764654" y="149643"/>
                    <a:pt x="764654" y="148396"/>
                  </a:cubicBezTo>
                  <a:lnTo>
                    <a:pt x="719674" y="193290"/>
                  </a:lnTo>
                  <a:cubicBezTo>
                    <a:pt x="789642" y="268111"/>
                    <a:pt x="832123" y="367874"/>
                    <a:pt x="832123" y="477613"/>
                  </a:cubicBezTo>
                  <a:cubicBezTo>
                    <a:pt x="832123" y="490083"/>
                    <a:pt x="832123" y="502553"/>
                    <a:pt x="830874" y="515024"/>
                  </a:cubicBezTo>
                  <a:lnTo>
                    <a:pt x="875853" y="523753"/>
                  </a:lnTo>
                  <a:cubicBezTo>
                    <a:pt x="883350" y="525000"/>
                    <a:pt x="888348" y="529988"/>
                    <a:pt x="889597" y="537470"/>
                  </a:cubicBezTo>
                  <a:cubicBezTo>
                    <a:pt x="890846" y="544952"/>
                    <a:pt x="888348" y="552435"/>
                    <a:pt x="882100" y="556176"/>
                  </a:cubicBezTo>
                  <a:lnTo>
                    <a:pt x="859611" y="571140"/>
                  </a:lnTo>
                  <a:lnTo>
                    <a:pt x="874604" y="593587"/>
                  </a:lnTo>
                  <a:cubicBezTo>
                    <a:pt x="879602" y="599822"/>
                    <a:pt x="879602" y="607304"/>
                    <a:pt x="874604" y="613539"/>
                  </a:cubicBezTo>
                  <a:cubicBezTo>
                    <a:pt x="872105" y="618527"/>
                    <a:pt x="865858" y="621021"/>
                    <a:pt x="859611" y="621021"/>
                  </a:cubicBezTo>
                  <a:cubicBezTo>
                    <a:pt x="858361" y="621021"/>
                    <a:pt x="857112" y="621021"/>
                    <a:pt x="855862" y="621021"/>
                  </a:cubicBezTo>
                  <a:lnTo>
                    <a:pt x="809633" y="611045"/>
                  </a:lnTo>
                  <a:cubicBezTo>
                    <a:pt x="753409" y="779394"/>
                    <a:pt x="595980" y="892874"/>
                    <a:pt x="416062" y="892874"/>
                  </a:cubicBezTo>
                  <a:cubicBezTo>
                    <a:pt x="187415" y="892874"/>
                    <a:pt x="0" y="707066"/>
                    <a:pt x="0" y="477613"/>
                  </a:cubicBezTo>
                  <a:cubicBezTo>
                    <a:pt x="0" y="248159"/>
                    <a:pt x="187415" y="62351"/>
                    <a:pt x="416062" y="62351"/>
                  </a:cubicBezTo>
                  <a:cubicBezTo>
                    <a:pt x="527261" y="62351"/>
                    <a:pt x="627216" y="104750"/>
                    <a:pt x="700933" y="175831"/>
                  </a:cubicBezTo>
                  <a:lnTo>
                    <a:pt x="747162" y="129691"/>
                  </a:lnTo>
                  <a:cubicBezTo>
                    <a:pt x="737166" y="110986"/>
                    <a:pt x="740914" y="87292"/>
                    <a:pt x="755908" y="71081"/>
                  </a:cubicBezTo>
                  <a:lnTo>
                    <a:pt x="822128" y="4988"/>
                  </a:lnTo>
                  <a:cubicBezTo>
                    <a:pt x="828375" y="0"/>
                    <a:pt x="835871" y="-1247"/>
                    <a:pt x="842119" y="1247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380159" y="4420963"/>
              <a:ext cx="2134705" cy="353943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700" b="1" spc="-15" dirty="0">
                  <a:solidFill>
                    <a:schemeClr val="tx2"/>
                  </a:solidFill>
                  <a:latin typeface="Poppins" pitchFamily="2" charset="77"/>
                  <a:cs typeface="Poppins" pitchFamily="2" charset="77"/>
                </a:rPr>
                <a:t>Expression Index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380159" y="4793363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200" spc="-10" dirty="0">
                  <a:latin typeface="Poppins" pitchFamily="2" charset="77"/>
                  <a:cs typeface="Poppins" pitchFamily="2" charset="77"/>
                </a:rPr>
                <a:t>How to create index on expressions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B7E9F0B-2CA1-2446-BEB1-F55D9712A23C}"/>
              </a:ext>
            </a:extLst>
          </p:cNvPr>
          <p:cNvGrpSpPr/>
          <p:nvPr/>
        </p:nvGrpSpPr>
        <p:grpSpPr>
          <a:xfrm>
            <a:off x="1314400" y="1693199"/>
            <a:ext cx="2968931" cy="2966245"/>
            <a:chOff x="1314400" y="1693199"/>
            <a:chExt cx="2968931" cy="2966245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00" y="1693199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730532" y="2693039"/>
              <a:ext cx="2134705" cy="353943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700" b="1" spc="-15" dirty="0">
                  <a:solidFill>
                    <a:schemeClr val="tx2"/>
                  </a:solidFill>
                  <a:latin typeface="Poppins" pitchFamily="2" charset="77"/>
                  <a:cs typeface="Poppins" pitchFamily="2" charset="77"/>
                </a:rPr>
                <a:t>Index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730532" y="3065439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200" spc="-10" dirty="0">
                  <a:latin typeface="Poppins" pitchFamily="2" charset="77"/>
                  <a:cs typeface="Poppins" pitchFamily="2" charset="77"/>
                </a:rPr>
                <a:t>How to create indexes in PostgreSQL</a:t>
              </a:r>
            </a:p>
          </p:txBody>
        </p:sp>
        <p:grpSp>
          <p:nvGrpSpPr>
            <p:cNvPr id="26" name="Google Shape;7198;p70">
              <a:extLst>
                <a:ext uri="{FF2B5EF4-FFF2-40B4-BE49-F238E27FC236}">
                  <a16:creationId xmlns:a16="http://schemas.microsoft.com/office/drawing/2014/main" id="{11C9F3FE-5A0E-8549-95DE-2B0F2C822EFA}"/>
                </a:ext>
              </a:extLst>
            </p:cNvPr>
            <p:cNvGrpSpPr/>
            <p:nvPr/>
          </p:nvGrpSpPr>
          <p:grpSpPr>
            <a:xfrm>
              <a:off x="2683172" y="2144948"/>
              <a:ext cx="281854" cy="359242"/>
              <a:chOff x="1323907" y="3359888"/>
              <a:chExt cx="281854" cy="359242"/>
            </a:xfrm>
          </p:grpSpPr>
          <p:sp>
            <p:nvSpPr>
              <p:cNvPr id="27" name="Google Shape;7199;p70">
                <a:extLst>
                  <a:ext uri="{FF2B5EF4-FFF2-40B4-BE49-F238E27FC236}">
                    <a16:creationId xmlns:a16="http://schemas.microsoft.com/office/drawing/2014/main" id="{606951A2-CCCA-CA47-93F6-717111690A9C}"/>
                  </a:ext>
                </a:extLst>
              </p:cNvPr>
              <p:cNvSpPr/>
              <p:nvPr/>
            </p:nvSpPr>
            <p:spPr>
              <a:xfrm>
                <a:off x="1352940" y="3424919"/>
                <a:ext cx="247034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11036" extrusionOk="0">
                    <a:moveTo>
                      <a:pt x="448" y="1"/>
                    </a:moveTo>
                    <a:cubicBezTo>
                      <a:pt x="203" y="1"/>
                      <a:pt x="1" y="178"/>
                      <a:pt x="1" y="404"/>
                    </a:cubicBezTo>
                    <a:lnTo>
                      <a:pt x="1" y="10637"/>
                    </a:lnTo>
                    <a:cubicBezTo>
                      <a:pt x="1" y="10858"/>
                      <a:pt x="203" y="11035"/>
                      <a:pt x="448" y="11035"/>
                    </a:cubicBezTo>
                    <a:lnTo>
                      <a:pt x="8989" y="11035"/>
                    </a:lnTo>
                    <a:cubicBezTo>
                      <a:pt x="9234" y="11035"/>
                      <a:pt x="9436" y="10858"/>
                      <a:pt x="9436" y="10637"/>
                    </a:cubicBezTo>
                    <a:lnTo>
                      <a:pt x="9436" y="404"/>
                    </a:lnTo>
                    <a:cubicBezTo>
                      <a:pt x="9436" y="178"/>
                      <a:pt x="9234" y="1"/>
                      <a:pt x="8989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7200;p70">
                <a:extLst>
                  <a:ext uri="{FF2B5EF4-FFF2-40B4-BE49-F238E27FC236}">
                    <a16:creationId xmlns:a16="http://schemas.microsoft.com/office/drawing/2014/main" id="{76277034-A228-B747-AAF6-E942C23F73E3}"/>
                  </a:ext>
                </a:extLst>
              </p:cNvPr>
              <p:cNvSpPr/>
              <p:nvPr/>
            </p:nvSpPr>
            <p:spPr>
              <a:xfrm>
                <a:off x="1329693" y="3395100"/>
                <a:ext cx="247034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11036" extrusionOk="0">
                    <a:moveTo>
                      <a:pt x="447" y="1"/>
                    </a:moveTo>
                    <a:cubicBezTo>
                      <a:pt x="197" y="1"/>
                      <a:pt x="0" y="179"/>
                      <a:pt x="0" y="405"/>
                    </a:cubicBezTo>
                    <a:lnTo>
                      <a:pt x="0" y="10637"/>
                    </a:lnTo>
                    <a:cubicBezTo>
                      <a:pt x="0" y="10858"/>
                      <a:pt x="202" y="11036"/>
                      <a:pt x="447" y="11036"/>
                    </a:cubicBezTo>
                    <a:lnTo>
                      <a:pt x="8988" y="11036"/>
                    </a:lnTo>
                    <a:cubicBezTo>
                      <a:pt x="9233" y="11036"/>
                      <a:pt x="9435" y="10858"/>
                      <a:pt x="9435" y="10637"/>
                    </a:cubicBezTo>
                    <a:lnTo>
                      <a:pt x="9435" y="405"/>
                    </a:lnTo>
                    <a:cubicBezTo>
                      <a:pt x="9435" y="179"/>
                      <a:pt x="9233" y="1"/>
                      <a:pt x="8988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7201;p70">
                <a:extLst>
                  <a:ext uri="{FF2B5EF4-FFF2-40B4-BE49-F238E27FC236}">
                    <a16:creationId xmlns:a16="http://schemas.microsoft.com/office/drawing/2014/main" id="{E23F884C-D651-A84C-9BF3-1EB25068F5EB}"/>
                  </a:ext>
                </a:extLst>
              </p:cNvPr>
              <p:cNvSpPr/>
              <p:nvPr/>
            </p:nvSpPr>
            <p:spPr>
              <a:xfrm>
                <a:off x="1553296" y="3395100"/>
                <a:ext cx="23431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1036" extrusionOk="0">
                    <a:moveTo>
                      <a:pt x="1" y="1"/>
                    </a:moveTo>
                    <a:lnTo>
                      <a:pt x="1" y="11036"/>
                    </a:lnTo>
                    <a:lnTo>
                      <a:pt x="447" y="11036"/>
                    </a:lnTo>
                    <a:cubicBezTo>
                      <a:pt x="692" y="11036"/>
                      <a:pt x="894" y="10858"/>
                      <a:pt x="894" y="10637"/>
                    </a:cubicBezTo>
                    <a:lnTo>
                      <a:pt x="894" y="405"/>
                    </a:lnTo>
                    <a:cubicBezTo>
                      <a:pt x="894" y="179"/>
                      <a:pt x="692" y="1"/>
                      <a:pt x="447" y="1"/>
                    </a:cubicBezTo>
                    <a:close/>
                  </a:path>
                </a:pathLst>
              </a:custGeom>
              <a:solidFill>
                <a:srgbClr val="FCFC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7202;p70">
                <a:extLst>
                  <a:ext uri="{FF2B5EF4-FFF2-40B4-BE49-F238E27FC236}">
                    <a16:creationId xmlns:a16="http://schemas.microsoft.com/office/drawing/2014/main" id="{BAB9F183-3FC2-0741-AC39-B6686F501BE9}"/>
                  </a:ext>
                </a:extLst>
              </p:cNvPr>
              <p:cNvSpPr/>
              <p:nvPr/>
            </p:nvSpPr>
            <p:spPr>
              <a:xfrm>
                <a:off x="1368910" y="3473954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12"/>
                    </a:cubicBezTo>
                    <a:lnTo>
                      <a:pt x="1" y="1505"/>
                    </a:lnTo>
                    <a:cubicBezTo>
                      <a:pt x="1" y="1564"/>
                      <a:pt x="49" y="1611"/>
                      <a:pt x="112" y="1611"/>
                    </a:cubicBezTo>
                    <a:cubicBezTo>
                      <a:pt x="115" y="1611"/>
                      <a:pt x="118" y="1611"/>
                      <a:pt x="121" y="1610"/>
                    </a:cubicBezTo>
                    <a:lnTo>
                      <a:pt x="1663" y="1610"/>
                    </a:lnTo>
                    <a:cubicBezTo>
                      <a:pt x="1666" y="1611"/>
                      <a:pt x="1669" y="1611"/>
                      <a:pt x="1672" y="1611"/>
                    </a:cubicBezTo>
                    <a:cubicBezTo>
                      <a:pt x="1730" y="1611"/>
                      <a:pt x="1779" y="1564"/>
                      <a:pt x="1783" y="1505"/>
                    </a:cubicBezTo>
                    <a:lnTo>
                      <a:pt x="1783" y="112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E4EA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7203;p70">
                <a:extLst>
                  <a:ext uri="{FF2B5EF4-FFF2-40B4-BE49-F238E27FC236}">
                    <a16:creationId xmlns:a16="http://schemas.microsoft.com/office/drawing/2014/main" id="{0355A4F8-1C01-F843-963F-4EF628B2A40B}"/>
                  </a:ext>
                </a:extLst>
              </p:cNvPr>
              <p:cNvSpPr/>
              <p:nvPr/>
            </p:nvSpPr>
            <p:spPr>
              <a:xfrm>
                <a:off x="1368910" y="3541996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07"/>
                    </a:cubicBezTo>
                    <a:lnTo>
                      <a:pt x="1" y="1500"/>
                    </a:lnTo>
                    <a:cubicBezTo>
                      <a:pt x="1" y="1562"/>
                      <a:pt x="54" y="1610"/>
                      <a:pt x="121" y="1610"/>
                    </a:cubicBezTo>
                    <a:lnTo>
                      <a:pt x="1663" y="1610"/>
                    </a:lnTo>
                    <a:cubicBezTo>
                      <a:pt x="1726" y="1610"/>
                      <a:pt x="1778" y="1562"/>
                      <a:pt x="1783" y="1500"/>
                    </a:cubicBezTo>
                    <a:lnTo>
                      <a:pt x="1783" y="107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D7DD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7204;p70">
                <a:extLst>
                  <a:ext uri="{FF2B5EF4-FFF2-40B4-BE49-F238E27FC236}">
                    <a16:creationId xmlns:a16="http://schemas.microsoft.com/office/drawing/2014/main" id="{74EE5F45-F58D-FE41-A962-D97465A2C568}"/>
                  </a:ext>
                </a:extLst>
              </p:cNvPr>
              <p:cNvSpPr/>
              <p:nvPr/>
            </p:nvSpPr>
            <p:spPr>
              <a:xfrm>
                <a:off x="1368910" y="3610038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12"/>
                    </a:cubicBezTo>
                    <a:lnTo>
                      <a:pt x="1" y="1505"/>
                    </a:lnTo>
                    <a:cubicBezTo>
                      <a:pt x="1" y="1564"/>
                      <a:pt x="49" y="1611"/>
                      <a:pt x="112" y="1611"/>
                    </a:cubicBezTo>
                    <a:cubicBezTo>
                      <a:pt x="115" y="1611"/>
                      <a:pt x="118" y="1611"/>
                      <a:pt x="121" y="1610"/>
                    </a:cubicBezTo>
                    <a:lnTo>
                      <a:pt x="1663" y="1610"/>
                    </a:lnTo>
                    <a:cubicBezTo>
                      <a:pt x="1666" y="1611"/>
                      <a:pt x="1669" y="1611"/>
                      <a:pt x="1672" y="1611"/>
                    </a:cubicBezTo>
                    <a:cubicBezTo>
                      <a:pt x="1730" y="1611"/>
                      <a:pt x="1779" y="1564"/>
                      <a:pt x="1783" y="1505"/>
                    </a:cubicBezTo>
                    <a:lnTo>
                      <a:pt x="1783" y="112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D9E1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7205;p70">
                <a:extLst>
                  <a:ext uri="{FF2B5EF4-FFF2-40B4-BE49-F238E27FC236}">
                    <a16:creationId xmlns:a16="http://schemas.microsoft.com/office/drawing/2014/main" id="{C5524A55-FFB8-4F43-9A00-827F149801A6}"/>
                  </a:ext>
                </a:extLst>
              </p:cNvPr>
              <p:cNvSpPr/>
              <p:nvPr/>
            </p:nvSpPr>
            <p:spPr>
              <a:xfrm>
                <a:off x="1357731" y="3386435"/>
                <a:ext cx="77755" cy="36390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1390" extrusionOk="0">
                    <a:moveTo>
                      <a:pt x="442" y="1"/>
                    </a:moveTo>
                    <a:cubicBezTo>
                      <a:pt x="197" y="1"/>
                      <a:pt x="0" y="178"/>
                      <a:pt x="0" y="394"/>
                    </a:cubicBezTo>
                    <a:lnTo>
                      <a:pt x="0" y="1211"/>
                    </a:lnTo>
                    <a:cubicBezTo>
                      <a:pt x="10" y="1314"/>
                      <a:pt x="91" y="1389"/>
                      <a:pt x="193" y="1389"/>
                    </a:cubicBezTo>
                    <a:cubicBezTo>
                      <a:pt x="196" y="1389"/>
                      <a:pt x="199" y="1389"/>
                      <a:pt x="202" y="1389"/>
                    </a:cubicBezTo>
                    <a:lnTo>
                      <a:pt x="2767" y="1389"/>
                    </a:lnTo>
                    <a:cubicBezTo>
                      <a:pt x="2770" y="1389"/>
                      <a:pt x="2773" y="1389"/>
                      <a:pt x="2776" y="1389"/>
                    </a:cubicBezTo>
                    <a:cubicBezTo>
                      <a:pt x="2878" y="1389"/>
                      <a:pt x="2965" y="1309"/>
                      <a:pt x="2969" y="1206"/>
                    </a:cubicBezTo>
                    <a:lnTo>
                      <a:pt x="2969" y="394"/>
                    </a:lnTo>
                    <a:cubicBezTo>
                      <a:pt x="2969" y="178"/>
                      <a:pt x="2767" y="1"/>
                      <a:pt x="2527" y="1"/>
                    </a:cubicBezTo>
                    <a:close/>
                  </a:path>
                </a:pathLst>
              </a:custGeom>
              <a:solidFill>
                <a:srgbClr val="A2B0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7206;p70">
                <a:extLst>
                  <a:ext uri="{FF2B5EF4-FFF2-40B4-BE49-F238E27FC236}">
                    <a16:creationId xmlns:a16="http://schemas.microsoft.com/office/drawing/2014/main" id="{0C6CDDEA-9899-ED48-B1C9-CEF3AE12E21A}"/>
                  </a:ext>
                </a:extLst>
              </p:cNvPr>
              <p:cNvSpPr/>
              <p:nvPr/>
            </p:nvSpPr>
            <p:spPr>
              <a:xfrm>
                <a:off x="1400614" y="3386304"/>
                <a:ext cx="34872" cy="36390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390" extrusionOk="0">
                    <a:moveTo>
                      <a:pt x="236" y="1389"/>
                    </a:moveTo>
                    <a:cubicBezTo>
                      <a:pt x="239" y="1389"/>
                      <a:pt x="242" y="1389"/>
                      <a:pt x="245" y="1389"/>
                    </a:cubicBezTo>
                    <a:cubicBezTo>
                      <a:pt x="248" y="1389"/>
                      <a:pt x="251" y="1389"/>
                      <a:pt x="254" y="1389"/>
                    </a:cubicBezTo>
                    <a:close/>
                    <a:moveTo>
                      <a:pt x="1" y="1"/>
                    </a:moveTo>
                    <a:cubicBezTo>
                      <a:pt x="241" y="1"/>
                      <a:pt x="443" y="183"/>
                      <a:pt x="443" y="399"/>
                    </a:cubicBezTo>
                    <a:lnTo>
                      <a:pt x="443" y="1211"/>
                    </a:lnTo>
                    <a:cubicBezTo>
                      <a:pt x="433" y="1307"/>
                      <a:pt x="352" y="1385"/>
                      <a:pt x="254" y="1389"/>
                    </a:cubicBezTo>
                    <a:lnTo>
                      <a:pt x="1129" y="1389"/>
                    </a:lnTo>
                    <a:cubicBezTo>
                      <a:pt x="1132" y="1389"/>
                      <a:pt x="1135" y="1389"/>
                      <a:pt x="1138" y="1389"/>
                    </a:cubicBezTo>
                    <a:cubicBezTo>
                      <a:pt x="1240" y="1389"/>
                      <a:pt x="1322" y="1309"/>
                      <a:pt x="1331" y="1211"/>
                    </a:cubicBezTo>
                    <a:lnTo>
                      <a:pt x="1331" y="395"/>
                    </a:lnTo>
                    <a:cubicBezTo>
                      <a:pt x="1331" y="178"/>
                      <a:pt x="1134" y="1"/>
                      <a:pt x="889" y="1"/>
                    </a:cubicBezTo>
                    <a:close/>
                  </a:path>
                </a:pathLst>
              </a:custGeom>
              <a:solidFill>
                <a:srgbClr val="98A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7207;p70">
                <a:extLst>
                  <a:ext uri="{FF2B5EF4-FFF2-40B4-BE49-F238E27FC236}">
                    <a16:creationId xmlns:a16="http://schemas.microsoft.com/office/drawing/2014/main" id="{9AD7733E-94E5-404C-A63B-DF6594E26233}"/>
                  </a:ext>
                </a:extLst>
              </p:cNvPr>
              <p:cNvSpPr/>
              <p:nvPr/>
            </p:nvSpPr>
            <p:spPr>
              <a:xfrm>
                <a:off x="1323907" y="3389917"/>
                <a:ext cx="281854" cy="329214"/>
              </a:xfrm>
              <a:custGeom>
                <a:avLst/>
                <a:gdLst/>
                <a:ahLst/>
                <a:cxnLst/>
                <a:rect l="l" t="t" r="r" b="b"/>
                <a:pathLst>
                  <a:path w="10766" h="12575" extrusionOk="0">
                    <a:moveTo>
                      <a:pt x="8199" y="1"/>
                    </a:moveTo>
                    <a:cubicBezTo>
                      <a:pt x="7939" y="1"/>
                      <a:pt x="7940" y="406"/>
                      <a:pt x="8203" y="406"/>
                    </a:cubicBezTo>
                    <a:cubicBezTo>
                      <a:pt x="8210" y="406"/>
                      <a:pt x="8217" y="406"/>
                      <a:pt x="8225" y="406"/>
                    </a:cubicBezTo>
                    <a:lnTo>
                      <a:pt x="9209" y="406"/>
                    </a:lnTo>
                    <a:cubicBezTo>
                      <a:pt x="9215" y="405"/>
                      <a:pt x="9221" y="405"/>
                      <a:pt x="9226" y="405"/>
                    </a:cubicBezTo>
                    <a:cubicBezTo>
                      <a:pt x="9334" y="405"/>
                      <a:pt x="9426" y="493"/>
                      <a:pt x="9430" y="603"/>
                    </a:cubicBezTo>
                    <a:lnTo>
                      <a:pt x="9430" y="10840"/>
                    </a:lnTo>
                    <a:cubicBezTo>
                      <a:pt x="9426" y="10950"/>
                      <a:pt x="9334" y="11038"/>
                      <a:pt x="9226" y="11038"/>
                    </a:cubicBezTo>
                    <a:cubicBezTo>
                      <a:pt x="9221" y="11038"/>
                      <a:pt x="9215" y="11037"/>
                      <a:pt x="9209" y="11037"/>
                    </a:cubicBezTo>
                    <a:lnTo>
                      <a:pt x="668" y="11037"/>
                    </a:lnTo>
                    <a:cubicBezTo>
                      <a:pt x="662" y="11037"/>
                      <a:pt x="656" y="11038"/>
                      <a:pt x="651" y="11038"/>
                    </a:cubicBezTo>
                    <a:cubicBezTo>
                      <a:pt x="539" y="11038"/>
                      <a:pt x="451" y="10950"/>
                      <a:pt x="442" y="10840"/>
                    </a:cubicBezTo>
                    <a:lnTo>
                      <a:pt x="442" y="10018"/>
                    </a:lnTo>
                    <a:cubicBezTo>
                      <a:pt x="430" y="9884"/>
                      <a:pt x="326" y="9817"/>
                      <a:pt x="221" y="9817"/>
                    </a:cubicBezTo>
                    <a:cubicBezTo>
                      <a:pt x="117" y="9817"/>
                      <a:pt x="12" y="9884"/>
                      <a:pt x="0" y="10018"/>
                    </a:cubicBezTo>
                    <a:lnTo>
                      <a:pt x="0" y="10835"/>
                    </a:lnTo>
                    <a:cubicBezTo>
                      <a:pt x="0" y="11167"/>
                      <a:pt x="298" y="11436"/>
                      <a:pt x="668" y="11436"/>
                    </a:cubicBezTo>
                    <a:lnTo>
                      <a:pt x="889" y="11436"/>
                    </a:lnTo>
                    <a:lnTo>
                      <a:pt x="889" y="11974"/>
                    </a:lnTo>
                    <a:cubicBezTo>
                      <a:pt x="889" y="12305"/>
                      <a:pt x="1191" y="12574"/>
                      <a:pt x="1557" y="12574"/>
                    </a:cubicBezTo>
                    <a:lnTo>
                      <a:pt x="10098" y="12574"/>
                    </a:lnTo>
                    <a:cubicBezTo>
                      <a:pt x="10468" y="12574"/>
                      <a:pt x="10766" y="12300"/>
                      <a:pt x="10766" y="11974"/>
                    </a:cubicBezTo>
                    <a:lnTo>
                      <a:pt x="10766" y="11714"/>
                    </a:lnTo>
                    <a:cubicBezTo>
                      <a:pt x="10754" y="11580"/>
                      <a:pt x="10649" y="11512"/>
                      <a:pt x="10545" y="11512"/>
                    </a:cubicBezTo>
                    <a:cubicBezTo>
                      <a:pt x="10440" y="11512"/>
                      <a:pt x="10336" y="11580"/>
                      <a:pt x="10324" y="11714"/>
                    </a:cubicBezTo>
                    <a:lnTo>
                      <a:pt x="10324" y="11974"/>
                    </a:lnTo>
                    <a:cubicBezTo>
                      <a:pt x="10315" y="12086"/>
                      <a:pt x="10223" y="12176"/>
                      <a:pt x="10107" y="12176"/>
                    </a:cubicBezTo>
                    <a:cubicBezTo>
                      <a:pt x="10104" y="12176"/>
                      <a:pt x="10101" y="12176"/>
                      <a:pt x="10098" y="12175"/>
                    </a:cubicBezTo>
                    <a:lnTo>
                      <a:pt x="1557" y="12175"/>
                    </a:lnTo>
                    <a:cubicBezTo>
                      <a:pt x="1554" y="12176"/>
                      <a:pt x="1551" y="12176"/>
                      <a:pt x="1548" y="12176"/>
                    </a:cubicBezTo>
                    <a:cubicBezTo>
                      <a:pt x="1436" y="12176"/>
                      <a:pt x="1340" y="12086"/>
                      <a:pt x="1336" y="11974"/>
                    </a:cubicBezTo>
                    <a:lnTo>
                      <a:pt x="1336" y="11436"/>
                    </a:lnTo>
                    <a:lnTo>
                      <a:pt x="9209" y="11436"/>
                    </a:lnTo>
                    <a:cubicBezTo>
                      <a:pt x="9579" y="11436"/>
                      <a:pt x="9877" y="11167"/>
                      <a:pt x="9877" y="10835"/>
                    </a:cubicBezTo>
                    <a:lnTo>
                      <a:pt x="9877" y="1539"/>
                    </a:lnTo>
                    <a:lnTo>
                      <a:pt x="10098" y="1539"/>
                    </a:lnTo>
                    <a:cubicBezTo>
                      <a:pt x="10101" y="1539"/>
                      <a:pt x="10105" y="1539"/>
                      <a:pt x="10108" y="1539"/>
                    </a:cubicBezTo>
                    <a:cubicBezTo>
                      <a:pt x="10223" y="1539"/>
                      <a:pt x="10315" y="1624"/>
                      <a:pt x="10324" y="1741"/>
                    </a:cubicBezTo>
                    <a:lnTo>
                      <a:pt x="10324" y="10854"/>
                    </a:lnTo>
                    <a:cubicBezTo>
                      <a:pt x="10329" y="10967"/>
                      <a:pt x="10424" y="11051"/>
                      <a:pt x="10536" y="11051"/>
                    </a:cubicBezTo>
                    <a:cubicBezTo>
                      <a:pt x="10539" y="11051"/>
                      <a:pt x="10542" y="11051"/>
                      <a:pt x="10545" y="11051"/>
                    </a:cubicBezTo>
                    <a:cubicBezTo>
                      <a:pt x="10548" y="11051"/>
                      <a:pt x="10551" y="11051"/>
                      <a:pt x="10554" y="11051"/>
                    </a:cubicBezTo>
                    <a:cubicBezTo>
                      <a:pt x="10666" y="11051"/>
                      <a:pt x="10761" y="10966"/>
                      <a:pt x="10766" y="10850"/>
                    </a:cubicBezTo>
                    <a:lnTo>
                      <a:pt x="10766" y="1736"/>
                    </a:lnTo>
                    <a:cubicBezTo>
                      <a:pt x="10766" y="1405"/>
                      <a:pt x="10468" y="1136"/>
                      <a:pt x="10098" y="1136"/>
                    </a:cubicBezTo>
                    <a:lnTo>
                      <a:pt x="9877" y="1136"/>
                    </a:lnTo>
                    <a:lnTo>
                      <a:pt x="9877" y="603"/>
                    </a:lnTo>
                    <a:cubicBezTo>
                      <a:pt x="9877" y="271"/>
                      <a:pt x="9575" y="2"/>
                      <a:pt x="9209" y="2"/>
                    </a:cubicBezTo>
                    <a:lnTo>
                      <a:pt x="8225" y="2"/>
                    </a:lnTo>
                    <a:cubicBezTo>
                      <a:pt x="8216" y="1"/>
                      <a:pt x="8207" y="1"/>
                      <a:pt x="819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7208;p70">
                <a:extLst>
                  <a:ext uri="{FF2B5EF4-FFF2-40B4-BE49-F238E27FC236}">
                    <a16:creationId xmlns:a16="http://schemas.microsoft.com/office/drawing/2014/main" id="{1BFD7371-5269-AE45-A417-3751161A60C6}"/>
                  </a:ext>
                </a:extLst>
              </p:cNvPr>
              <p:cNvSpPr/>
              <p:nvPr/>
            </p:nvSpPr>
            <p:spPr>
              <a:xfrm>
                <a:off x="1323907" y="3359888"/>
                <a:ext cx="196219" cy="274471"/>
              </a:xfrm>
              <a:custGeom>
                <a:avLst/>
                <a:gdLst/>
                <a:ahLst/>
                <a:cxnLst/>
                <a:rect l="l" t="t" r="r" b="b"/>
                <a:pathLst>
                  <a:path w="7495" h="10484" extrusionOk="0">
                    <a:moveTo>
                      <a:pt x="3069" y="409"/>
                    </a:moveTo>
                    <a:cubicBezTo>
                      <a:pt x="3142" y="409"/>
                      <a:pt x="3205" y="470"/>
                      <a:pt x="3209" y="544"/>
                    </a:cubicBezTo>
                    <a:lnTo>
                      <a:pt x="3209" y="813"/>
                    </a:lnTo>
                    <a:lnTo>
                      <a:pt x="2344" y="813"/>
                    </a:lnTo>
                    <a:lnTo>
                      <a:pt x="2344" y="544"/>
                    </a:lnTo>
                    <a:lnTo>
                      <a:pt x="2349" y="544"/>
                    </a:lnTo>
                    <a:cubicBezTo>
                      <a:pt x="2354" y="470"/>
                      <a:pt x="2417" y="409"/>
                      <a:pt x="2490" y="409"/>
                    </a:cubicBezTo>
                    <a:cubicBezTo>
                      <a:pt x="2493" y="409"/>
                      <a:pt x="2495" y="409"/>
                      <a:pt x="2498" y="409"/>
                    </a:cubicBezTo>
                    <a:lnTo>
                      <a:pt x="3060" y="409"/>
                    </a:lnTo>
                    <a:cubicBezTo>
                      <a:pt x="3063" y="409"/>
                      <a:pt x="3066" y="409"/>
                      <a:pt x="3069" y="409"/>
                    </a:cubicBezTo>
                    <a:close/>
                    <a:moveTo>
                      <a:pt x="3833" y="1211"/>
                    </a:moveTo>
                    <a:cubicBezTo>
                      <a:pt x="3940" y="1211"/>
                      <a:pt x="4031" y="1296"/>
                      <a:pt x="4040" y="1408"/>
                    </a:cubicBezTo>
                    <a:lnTo>
                      <a:pt x="4040" y="2201"/>
                    </a:lnTo>
                    <a:lnTo>
                      <a:pt x="1518" y="2201"/>
                    </a:lnTo>
                    <a:lnTo>
                      <a:pt x="1518" y="1408"/>
                    </a:lnTo>
                    <a:cubicBezTo>
                      <a:pt x="1523" y="1296"/>
                      <a:pt x="1614" y="1211"/>
                      <a:pt x="1725" y="1211"/>
                    </a:cubicBezTo>
                    <a:cubicBezTo>
                      <a:pt x="1728" y="1211"/>
                      <a:pt x="1731" y="1211"/>
                      <a:pt x="1734" y="1211"/>
                    </a:cubicBezTo>
                    <a:lnTo>
                      <a:pt x="3824" y="1211"/>
                    </a:lnTo>
                    <a:cubicBezTo>
                      <a:pt x="3827" y="1211"/>
                      <a:pt x="3830" y="1211"/>
                      <a:pt x="3833" y="1211"/>
                    </a:cubicBezTo>
                    <a:close/>
                    <a:moveTo>
                      <a:pt x="2498" y="1"/>
                    </a:moveTo>
                    <a:cubicBezTo>
                      <a:pt x="2167" y="1"/>
                      <a:pt x="1902" y="241"/>
                      <a:pt x="1902" y="539"/>
                    </a:cubicBezTo>
                    <a:lnTo>
                      <a:pt x="1902" y="808"/>
                    </a:lnTo>
                    <a:lnTo>
                      <a:pt x="1734" y="808"/>
                    </a:lnTo>
                    <a:cubicBezTo>
                      <a:pt x="1730" y="808"/>
                      <a:pt x="1725" y="808"/>
                      <a:pt x="1721" y="808"/>
                    </a:cubicBezTo>
                    <a:cubicBezTo>
                      <a:pt x="1481" y="808"/>
                      <a:pt x="1261" y="932"/>
                      <a:pt x="1139" y="1144"/>
                    </a:cubicBezTo>
                    <a:lnTo>
                      <a:pt x="668" y="1144"/>
                    </a:lnTo>
                    <a:cubicBezTo>
                      <a:pt x="298" y="1144"/>
                      <a:pt x="0" y="1413"/>
                      <a:pt x="0" y="1745"/>
                    </a:cubicBezTo>
                    <a:lnTo>
                      <a:pt x="0" y="10281"/>
                    </a:lnTo>
                    <a:cubicBezTo>
                      <a:pt x="5" y="10398"/>
                      <a:pt x="100" y="10483"/>
                      <a:pt x="212" y="10483"/>
                    </a:cubicBezTo>
                    <a:cubicBezTo>
                      <a:pt x="215" y="10483"/>
                      <a:pt x="218" y="10483"/>
                      <a:pt x="221" y="10483"/>
                    </a:cubicBezTo>
                    <a:lnTo>
                      <a:pt x="226" y="10483"/>
                    </a:lnTo>
                    <a:cubicBezTo>
                      <a:pt x="229" y="10483"/>
                      <a:pt x="232" y="10483"/>
                      <a:pt x="235" y="10483"/>
                    </a:cubicBezTo>
                    <a:cubicBezTo>
                      <a:pt x="346" y="10483"/>
                      <a:pt x="442" y="10398"/>
                      <a:pt x="447" y="10281"/>
                    </a:cubicBezTo>
                    <a:lnTo>
                      <a:pt x="447" y="1750"/>
                    </a:lnTo>
                    <a:cubicBezTo>
                      <a:pt x="451" y="1635"/>
                      <a:pt x="543" y="1547"/>
                      <a:pt x="651" y="1547"/>
                    </a:cubicBezTo>
                    <a:cubicBezTo>
                      <a:pt x="657" y="1547"/>
                      <a:pt x="662" y="1547"/>
                      <a:pt x="668" y="1548"/>
                    </a:cubicBezTo>
                    <a:lnTo>
                      <a:pt x="1071" y="1548"/>
                    </a:lnTo>
                    <a:lnTo>
                      <a:pt x="1071" y="2220"/>
                    </a:lnTo>
                    <a:cubicBezTo>
                      <a:pt x="1071" y="2432"/>
                      <a:pt x="1264" y="2600"/>
                      <a:pt x="1499" y="2600"/>
                    </a:cubicBezTo>
                    <a:lnTo>
                      <a:pt x="4059" y="2600"/>
                    </a:lnTo>
                    <a:cubicBezTo>
                      <a:pt x="4295" y="2600"/>
                      <a:pt x="4487" y="2432"/>
                      <a:pt x="4487" y="2220"/>
                    </a:cubicBezTo>
                    <a:lnTo>
                      <a:pt x="4487" y="1543"/>
                    </a:lnTo>
                    <a:lnTo>
                      <a:pt x="7273" y="1543"/>
                    </a:lnTo>
                    <a:cubicBezTo>
                      <a:pt x="7279" y="1543"/>
                      <a:pt x="7285" y="1544"/>
                      <a:pt x="7291" y="1544"/>
                    </a:cubicBezTo>
                    <a:cubicBezTo>
                      <a:pt x="7403" y="1544"/>
                      <a:pt x="7494" y="1455"/>
                      <a:pt x="7494" y="1341"/>
                    </a:cubicBezTo>
                    <a:cubicBezTo>
                      <a:pt x="7494" y="1234"/>
                      <a:pt x="7407" y="1143"/>
                      <a:pt x="7297" y="1143"/>
                    </a:cubicBezTo>
                    <a:cubicBezTo>
                      <a:pt x="7289" y="1143"/>
                      <a:pt x="7281" y="1143"/>
                      <a:pt x="7273" y="1144"/>
                    </a:cubicBezTo>
                    <a:lnTo>
                      <a:pt x="4415" y="1144"/>
                    </a:lnTo>
                    <a:cubicBezTo>
                      <a:pt x="4292" y="932"/>
                      <a:pt x="4073" y="808"/>
                      <a:pt x="3833" y="808"/>
                    </a:cubicBezTo>
                    <a:cubicBezTo>
                      <a:pt x="3828" y="808"/>
                      <a:pt x="3824" y="808"/>
                      <a:pt x="3819" y="808"/>
                    </a:cubicBezTo>
                    <a:lnTo>
                      <a:pt x="3651" y="808"/>
                    </a:lnTo>
                    <a:lnTo>
                      <a:pt x="3651" y="539"/>
                    </a:lnTo>
                    <a:cubicBezTo>
                      <a:pt x="3651" y="246"/>
                      <a:pt x="3387" y="1"/>
                      <a:pt x="3055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7209;p70">
                <a:extLst>
                  <a:ext uri="{FF2B5EF4-FFF2-40B4-BE49-F238E27FC236}">
                    <a16:creationId xmlns:a16="http://schemas.microsoft.com/office/drawing/2014/main" id="{76971AB2-3F46-F645-A692-9448B139166B}"/>
                  </a:ext>
                </a:extLst>
              </p:cNvPr>
              <p:cNvSpPr/>
              <p:nvPr/>
            </p:nvSpPr>
            <p:spPr>
              <a:xfrm>
                <a:off x="1436690" y="3477070"/>
                <a:ext cx="106579" cy="1068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8" extrusionOk="0">
                    <a:moveTo>
                      <a:pt x="263" y="1"/>
                    </a:moveTo>
                    <a:cubicBezTo>
                      <a:pt x="0" y="1"/>
                      <a:pt x="0" y="407"/>
                      <a:pt x="263" y="407"/>
                    </a:cubicBezTo>
                    <a:cubicBezTo>
                      <a:pt x="272" y="407"/>
                      <a:pt x="281" y="407"/>
                      <a:pt x="290" y="406"/>
                    </a:cubicBezTo>
                    <a:lnTo>
                      <a:pt x="3849" y="406"/>
                    </a:lnTo>
                    <a:cubicBezTo>
                      <a:pt x="3855" y="406"/>
                      <a:pt x="3861" y="406"/>
                      <a:pt x="3866" y="406"/>
                    </a:cubicBezTo>
                    <a:cubicBezTo>
                      <a:pt x="3975" y="406"/>
                      <a:pt x="4070" y="318"/>
                      <a:pt x="4070" y="204"/>
                    </a:cubicBezTo>
                    <a:cubicBezTo>
                      <a:pt x="4070" y="90"/>
                      <a:pt x="3975" y="2"/>
                      <a:pt x="3866" y="2"/>
                    </a:cubicBezTo>
                    <a:cubicBezTo>
                      <a:pt x="3861" y="2"/>
                      <a:pt x="3855" y="2"/>
                      <a:pt x="3849" y="2"/>
                    </a:cubicBezTo>
                    <a:lnTo>
                      <a:pt x="290" y="2"/>
                    </a:lnTo>
                    <a:cubicBezTo>
                      <a:pt x="281" y="1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7210;p70">
                <a:extLst>
                  <a:ext uri="{FF2B5EF4-FFF2-40B4-BE49-F238E27FC236}">
                    <a16:creationId xmlns:a16="http://schemas.microsoft.com/office/drawing/2014/main" id="{9B76537D-FA33-6946-A982-FE04E5435210}"/>
                  </a:ext>
                </a:extLst>
              </p:cNvPr>
              <p:cNvSpPr/>
              <p:nvPr/>
            </p:nvSpPr>
            <p:spPr>
              <a:xfrm>
                <a:off x="1436690" y="3499585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7" y="402"/>
                      <a:pt x="3865" y="402"/>
                      <a:pt x="3872" y="402"/>
                    </a:cubicBezTo>
                    <a:cubicBezTo>
                      <a:pt x="3978" y="402"/>
                      <a:pt x="4070" y="311"/>
                      <a:pt x="4070" y="204"/>
                    </a:cubicBezTo>
                    <a:cubicBezTo>
                      <a:pt x="4070" y="92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7211;p70">
                <a:extLst>
                  <a:ext uri="{FF2B5EF4-FFF2-40B4-BE49-F238E27FC236}">
                    <a16:creationId xmlns:a16="http://schemas.microsoft.com/office/drawing/2014/main" id="{EA002D04-EF20-E440-97B7-AA3771671C5A}"/>
                  </a:ext>
                </a:extLst>
              </p:cNvPr>
              <p:cNvSpPr/>
              <p:nvPr/>
            </p:nvSpPr>
            <p:spPr>
              <a:xfrm>
                <a:off x="1436690" y="3545112"/>
                <a:ext cx="106579" cy="1068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8" extrusionOk="0">
                    <a:moveTo>
                      <a:pt x="263" y="1"/>
                    </a:moveTo>
                    <a:cubicBezTo>
                      <a:pt x="0" y="1"/>
                      <a:pt x="0" y="407"/>
                      <a:pt x="263" y="407"/>
                    </a:cubicBezTo>
                    <a:cubicBezTo>
                      <a:pt x="272" y="407"/>
                      <a:pt x="281" y="407"/>
                      <a:pt x="290" y="406"/>
                    </a:cubicBezTo>
                    <a:lnTo>
                      <a:pt x="3849" y="406"/>
                    </a:lnTo>
                    <a:cubicBezTo>
                      <a:pt x="3855" y="406"/>
                      <a:pt x="3861" y="406"/>
                      <a:pt x="3866" y="406"/>
                    </a:cubicBezTo>
                    <a:cubicBezTo>
                      <a:pt x="3975" y="406"/>
                      <a:pt x="4070" y="318"/>
                      <a:pt x="4070" y="204"/>
                    </a:cubicBezTo>
                    <a:cubicBezTo>
                      <a:pt x="4070" y="90"/>
                      <a:pt x="3975" y="1"/>
                      <a:pt x="3866" y="1"/>
                    </a:cubicBezTo>
                    <a:cubicBezTo>
                      <a:pt x="3861" y="1"/>
                      <a:pt x="3855" y="2"/>
                      <a:pt x="3849" y="2"/>
                    </a:cubicBezTo>
                    <a:lnTo>
                      <a:pt x="290" y="2"/>
                    </a:lnTo>
                    <a:cubicBezTo>
                      <a:pt x="281" y="1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7212;p70">
                <a:extLst>
                  <a:ext uri="{FF2B5EF4-FFF2-40B4-BE49-F238E27FC236}">
                    <a16:creationId xmlns:a16="http://schemas.microsoft.com/office/drawing/2014/main" id="{404869E6-4317-8D4D-ABF9-7FBCA4AF9CDB}"/>
                  </a:ext>
                </a:extLst>
              </p:cNvPr>
              <p:cNvSpPr/>
              <p:nvPr/>
            </p:nvSpPr>
            <p:spPr>
              <a:xfrm>
                <a:off x="1436690" y="3567626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7" y="402"/>
                      <a:pt x="3865" y="402"/>
                      <a:pt x="3872" y="402"/>
                    </a:cubicBezTo>
                    <a:cubicBezTo>
                      <a:pt x="3978" y="402"/>
                      <a:pt x="4070" y="311"/>
                      <a:pt x="4070" y="199"/>
                    </a:cubicBezTo>
                    <a:cubicBezTo>
                      <a:pt x="4070" y="92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7213;p70">
                <a:extLst>
                  <a:ext uri="{FF2B5EF4-FFF2-40B4-BE49-F238E27FC236}">
                    <a16:creationId xmlns:a16="http://schemas.microsoft.com/office/drawing/2014/main" id="{F810C7C8-5FBC-E347-AF77-F6241D7472B4}"/>
                  </a:ext>
                </a:extLst>
              </p:cNvPr>
              <p:cNvSpPr/>
              <p:nvPr/>
            </p:nvSpPr>
            <p:spPr>
              <a:xfrm>
                <a:off x="1436664" y="3613153"/>
                <a:ext cx="106605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407" extrusionOk="0">
                    <a:moveTo>
                      <a:pt x="264" y="1"/>
                    </a:moveTo>
                    <a:cubicBezTo>
                      <a:pt x="0" y="1"/>
                      <a:pt x="2" y="407"/>
                      <a:pt x="268" y="407"/>
                    </a:cubicBezTo>
                    <a:cubicBezTo>
                      <a:pt x="275" y="407"/>
                      <a:pt x="283" y="406"/>
                      <a:pt x="291" y="406"/>
                    </a:cubicBezTo>
                    <a:lnTo>
                      <a:pt x="3850" y="406"/>
                    </a:lnTo>
                    <a:cubicBezTo>
                      <a:pt x="3856" y="406"/>
                      <a:pt x="3862" y="406"/>
                      <a:pt x="3867" y="406"/>
                    </a:cubicBezTo>
                    <a:cubicBezTo>
                      <a:pt x="3976" y="406"/>
                      <a:pt x="4071" y="318"/>
                      <a:pt x="4071" y="204"/>
                    </a:cubicBezTo>
                    <a:cubicBezTo>
                      <a:pt x="4071" y="90"/>
                      <a:pt x="3976" y="1"/>
                      <a:pt x="3867" y="1"/>
                    </a:cubicBezTo>
                    <a:cubicBezTo>
                      <a:pt x="3862" y="1"/>
                      <a:pt x="3856" y="2"/>
                      <a:pt x="3850" y="2"/>
                    </a:cubicBezTo>
                    <a:lnTo>
                      <a:pt x="291" y="2"/>
                    </a:lnTo>
                    <a:cubicBezTo>
                      <a:pt x="281" y="1"/>
                      <a:pt x="273" y="1"/>
                      <a:pt x="26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7214;p70">
                <a:extLst>
                  <a:ext uri="{FF2B5EF4-FFF2-40B4-BE49-F238E27FC236}">
                    <a16:creationId xmlns:a16="http://schemas.microsoft.com/office/drawing/2014/main" id="{FCC43EAC-B500-DA42-84BF-B3181EA260DE}"/>
                  </a:ext>
                </a:extLst>
              </p:cNvPr>
              <p:cNvSpPr/>
              <p:nvPr/>
            </p:nvSpPr>
            <p:spPr>
              <a:xfrm>
                <a:off x="1436690" y="3635668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5" y="401"/>
                      <a:pt x="3861" y="402"/>
                      <a:pt x="3866" y="402"/>
                    </a:cubicBezTo>
                    <a:cubicBezTo>
                      <a:pt x="3975" y="402"/>
                      <a:pt x="4070" y="313"/>
                      <a:pt x="4070" y="199"/>
                    </a:cubicBezTo>
                    <a:cubicBezTo>
                      <a:pt x="4070" y="91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7215;p70">
                <a:extLst>
                  <a:ext uri="{FF2B5EF4-FFF2-40B4-BE49-F238E27FC236}">
                    <a16:creationId xmlns:a16="http://schemas.microsoft.com/office/drawing/2014/main" id="{67F225C8-7DD5-FF4A-B8BE-685990452B9F}"/>
                  </a:ext>
                </a:extLst>
              </p:cNvPr>
              <p:cNvSpPr/>
              <p:nvPr/>
            </p:nvSpPr>
            <p:spPr>
              <a:xfrm>
                <a:off x="1363124" y="3467671"/>
                <a:ext cx="72859" cy="53748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53" extrusionOk="0">
                    <a:moveTo>
                      <a:pt x="1778" y="443"/>
                    </a:moveTo>
                    <a:lnTo>
                      <a:pt x="1778" y="520"/>
                    </a:lnTo>
                    <a:lnTo>
                      <a:pt x="1336" y="861"/>
                    </a:lnTo>
                    <a:lnTo>
                      <a:pt x="1125" y="654"/>
                    </a:lnTo>
                    <a:cubicBezTo>
                      <a:pt x="1080" y="612"/>
                      <a:pt x="1022" y="590"/>
                      <a:pt x="963" y="590"/>
                    </a:cubicBezTo>
                    <a:cubicBezTo>
                      <a:pt x="910" y="590"/>
                      <a:pt x="856" y="608"/>
                      <a:pt x="813" y="645"/>
                    </a:cubicBezTo>
                    <a:cubicBezTo>
                      <a:pt x="722" y="717"/>
                      <a:pt x="717" y="851"/>
                      <a:pt x="798" y="928"/>
                    </a:cubicBezTo>
                    <a:lnTo>
                      <a:pt x="1154" y="1274"/>
                    </a:lnTo>
                    <a:cubicBezTo>
                      <a:pt x="1197" y="1317"/>
                      <a:pt x="1260" y="1341"/>
                      <a:pt x="1317" y="1341"/>
                    </a:cubicBezTo>
                    <a:cubicBezTo>
                      <a:pt x="1370" y="1341"/>
                      <a:pt x="1423" y="1327"/>
                      <a:pt x="1461" y="1293"/>
                    </a:cubicBezTo>
                    <a:lnTo>
                      <a:pt x="1778" y="1053"/>
                    </a:lnTo>
                    <a:lnTo>
                      <a:pt x="1778" y="1649"/>
                    </a:lnTo>
                    <a:lnTo>
                      <a:pt x="443" y="1649"/>
                    </a:lnTo>
                    <a:lnTo>
                      <a:pt x="443" y="443"/>
                    </a:lnTo>
                    <a:close/>
                    <a:moveTo>
                      <a:pt x="2534" y="1"/>
                    </a:moveTo>
                    <a:cubicBezTo>
                      <a:pt x="2484" y="1"/>
                      <a:pt x="2434" y="17"/>
                      <a:pt x="2393" y="49"/>
                    </a:cubicBezTo>
                    <a:lnTo>
                      <a:pt x="2187" y="207"/>
                    </a:lnTo>
                    <a:cubicBezTo>
                      <a:pt x="2120" y="102"/>
                      <a:pt x="2009" y="39"/>
                      <a:pt x="1884" y="39"/>
                    </a:cubicBezTo>
                    <a:lnTo>
                      <a:pt x="342" y="39"/>
                    </a:lnTo>
                    <a:cubicBezTo>
                      <a:pt x="339" y="39"/>
                      <a:pt x="336" y="39"/>
                      <a:pt x="333" y="39"/>
                    </a:cubicBezTo>
                    <a:cubicBezTo>
                      <a:pt x="154" y="39"/>
                      <a:pt x="10" y="172"/>
                      <a:pt x="1" y="352"/>
                    </a:cubicBezTo>
                    <a:lnTo>
                      <a:pt x="1" y="1745"/>
                    </a:lnTo>
                    <a:cubicBezTo>
                      <a:pt x="10" y="1919"/>
                      <a:pt x="154" y="2052"/>
                      <a:pt x="333" y="2052"/>
                    </a:cubicBezTo>
                    <a:cubicBezTo>
                      <a:pt x="336" y="2052"/>
                      <a:pt x="339" y="2052"/>
                      <a:pt x="342" y="2052"/>
                    </a:cubicBezTo>
                    <a:lnTo>
                      <a:pt x="1884" y="2052"/>
                    </a:lnTo>
                    <a:cubicBezTo>
                      <a:pt x="1887" y="2052"/>
                      <a:pt x="1890" y="2052"/>
                      <a:pt x="1893" y="2052"/>
                    </a:cubicBezTo>
                    <a:cubicBezTo>
                      <a:pt x="2067" y="2052"/>
                      <a:pt x="2216" y="1919"/>
                      <a:pt x="2225" y="1745"/>
                    </a:cubicBezTo>
                    <a:lnTo>
                      <a:pt x="2225" y="707"/>
                    </a:lnTo>
                    <a:lnTo>
                      <a:pt x="2682" y="356"/>
                    </a:lnTo>
                    <a:cubicBezTo>
                      <a:pt x="2773" y="289"/>
                      <a:pt x="2782" y="155"/>
                      <a:pt x="2706" y="73"/>
                    </a:cubicBezTo>
                    <a:cubicBezTo>
                      <a:pt x="2658" y="25"/>
                      <a:pt x="2595" y="1"/>
                      <a:pt x="253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7216;p70">
                <a:extLst>
                  <a:ext uri="{FF2B5EF4-FFF2-40B4-BE49-F238E27FC236}">
                    <a16:creationId xmlns:a16="http://schemas.microsoft.com/office/drawing/2014/main" id="{FAC66D6E-6585-EC43-B597-AA3120DFDB77}"/>
                  </a:ext>
                </a:extLst>
              </p:cNvPr>
              <p:cNvSpPr/>
              <p:nvPr/>
            </p:nvSpPr>
            <p:spPr>
              <a:xfrm>
                <a:off x="1363124" y="3536184"/>
                <a:ext cx="72859" cy="5314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30" extrusionOk="0">
                    <a:moveTo>
                      <a:pt x="1778" y="425"/>
                    </a:moveTo>
                    <a:lnTo>
                      <a:pt x="1778" y="521"/>
                    </a:lnTo>
                    <a:lnTo>
                      <a:pt x="1336" y="862"/>
                    </a:lnTo>
                    <a:lnTo>
                      <a:pt x="1125" y="655"/>
                    </a:lnTo>
                    <a:cubicBezTo>
                      <a:pt x="1080" y="613"/>
                      <a:pt x="1022" y="591"/>
                      <a:pt x="963" y="591"/>
                    </a:cubicBezTo>
                    <a:cubicBezTo>
                      <a:pt x="910" y="591"/>
                      <a:pt x="856" y="609"/>
                      <a:pt x="813" y="646"/>
                    </a:cubicBezTo>
                    <a:cubicBezTo>
                      <a:pt x="722" y="713"/>
                      <a:pt x="717" y="852"/>
                      <a:pt x="798" y="929"/>
                    </a:cubicBezTo>
                    <a:lnTo>
                      <a:pt x="1154" y="1275"/>
                    </a:lnTo>
                    <a:cubicBezTo>
                      <a:pt x="1197" y="1318"/>
                      <a:pt x="1260" y="1342"/>
                      <a:pt x="1317" y="1342"/>
                    </a:cubicBezTo>
                    <a:cubicBezTo>
                      <a:pt x="1370" y="1342"/>
                      <a:pt x="1423" y="1323"/>
                      <a:pt x="1461" y="1294"/>
                    </a:cubicBezTo>
                    <a:lnTo>
                      <a:pt x="1778" y="1054"/>
                    </a:lnTo>
                    <a:lnTo>
                      <a:pt x="1778" y="1631"/>
                    </a:lnTo>
                    <a:lnTo>
                      <a:pt x="443" y="1631"/>
                    </a:lnTo>
                    <a:lnTo>
                      <a:pt x="443" y="425"/>
                    </a:lnTo>
                    <a:close/>
                    <a:moveTo>
                      <a:pt x="2531" y="0"/>
                    </a:moveTo>
                    <a:cubicBezTo>
                      <a:pt x="2481" y="0"/>
                      <a:pt x="2431" y="16"/>
                      <a:pt x="2389" y="50"/>
                    </a:cubicBezTo>
                    <a:lnTo>
                      <a:pt x="2192" y="199"/>
                    </a:lnTo>
                    <a:cubicBezTo>
                      <a:pt x="2131" y="92"/>
                      <a:pt x="2017" y="21"/>
                      <a:pt x="1892" y="21"/>
                    </a:cubicBezTo>
                    <a:cubicBezTo>
                      <a:pt x="1887" y="21"/>
                      <a:pt x="1883" y="21"/>
                      <a:pt x="1879" y="21"/>
                    </a:cubicBezTo>
                    <a:lnTo>
                      <a:pt x="342" y="21"/>
                    </a:lnTo>
                    <a:cubicBezTo>
                      <a:pt x="336" y="21"/>
                      <a:pt x="330" y="21"/>
                      <a:pt x="324" y="21"/>
                    </a:cubicBezTo>
                    <a:cubicBezTo>
                      <a:pt x="150" y="21"/>
                      <a:pt x="10" y="157"/>
                      <a:pt x="1" y="329"/>
                    </a:cubicBezTo>
                    <a:lnTo>
                      <a:pt x="1" y="1722"/>
                    </a:lnTo>
                    <a:cubicBezTo>
                      <a:pt x="10" y="1894"/>
                      <a:pt x="150" y="2030"/>
                      <a:pt x="324" y="2030"/>
                    </a:cubicBezTo>
                    <a:cubicBezTo>
                      <a:pt x="330" y="2030"/>
                      <a:pt x="336" y="2030"/>
                      <a:pt x="342" y="2029"/>
                    </a:cubicBezTo>
                    <a:lnTo>
                      <a:pt x="1884" y="2029"/>
                    </a:lnTo>
                    <a:cubicBezTo>
                      <a:pt x="1890" y="2030"/>
                      <a:pt x="1896" y="2030"/>
                      <a:pt x="1901" y="2030"/>
                    </a:cubicBezTo>
                    <a:cubicBezTo>
                      <a:pt x="2072" y="2030"/>
                      <a:pt x="2216" y="1894"/>
                      <a:pt x="2225" y="1722"/>
                    </a:cubicBezTo>
                    <a:lnTo>
                      <a:pt x="2225" y="708"/>
                    </a:lnTo>
                    <a:lnTo>
                      <a:pt x="2682" y="358"/>
                    </a:lnTo>
                    <a:cubicBezTo>
                      <a:pt x="2773" y="290"/>
                      <a:pt x="2782" y="156"/>
                      <a:pt x="2706" y="74"/>
                    </a:cubicBezTo>
                    <a:cubicBezTo>
                      <a:pt x="2657" y="26"/>
                      <a:pt x="2594" y="0"/>
                      <a:pt x="253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7217;p70">
                <a:extLst>
                  <a:ext uri="{FF2B5EF4-FFF2-40B4-BE49-F238E27FC236}">
                    <a16:creationId xmlns:a16="http://schemas.microsoft.com/office/drawing/2014/main" id="{970A049C-B414-2E45-A31B-1F8BA848E542}"/>
                  </a:ext>
                </a:extLst>
              </p:cNvPr>
              <p:cNvSpPr/>
              <p:nvPr/>
            </p:nvSpPr>
            <p:spPr>
              <a:xfrm>
                <a:off x="1363124" y="3604750"/>
                <a:ext cx="72859" cy="52753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15" extrusionOk="0">
                    <a:moveTo>
                      <a:pt x="1778" y="405"/>
                    </a:moveTo>
                    <a:lnTo>
                      <a:pt x="1778" y="554"/>
                    </a:lnTo>
                    <a:lnTo>
                      <a:pt x="1336" y="890"/>
                    </a:lnTo>
                    <a:lnTo>
                      <a:pt x="1125" y="688"/>
                    </a:lnTo>
                    <a:cubicBezTo>
                      <a:pt x="1079" y="645"/>
                      <a:pt x="1020" y="623"/>
                      <a:pt x="960" y="623"/>
                    </a:cubicBezTo>
                    <a:cubicBezTo>
                      <a:pt x="908" y="623"/>
                      <a:pt x="856" y="640"/>
                      <a:pt x="813" y="674"/>
                    </a:cubicBezTo>
                    <a:cubicBezTo>
                      <a:pt x="722" y="746"/>
                      <a:pt x="717" y="880"/>
                      <a:pt x="798" y="957"/>
                    </a:cubicBezTo>
                    <a:lnTo>
                      <a:pt x="1154" y="1308"/>
                    </a:lnTo>
                    <a:cubicBezTo>
                      <a:pt x="1197" y="1351"/>
                      <a:pt x="1260" y="1370"/>
                      <a:pt x="1317" y="1370"/>
                    </a:cubicBezTo>
                    <a:cubicBezTo>
                      <a:pt x="1370" y="1370"/>
                      <a:pt x="1423" y="1356"/>
                      <a:pt x="1461" y="1322"/>
                    </a:cubicBezTo>
                    <a:lnTo>
                      <a:pt x="1778" y="1082"/>
                    </a:lnTo>
                    <a:lnTo>
                      <a:pt x="1778" y="1611"/>
                    </a:lnTo>
                    <a:lnTo>
                      <a:pt x="443" y="1611"/>
                    </a:lnTo>
                    <a:lnTo>
                      <a:pt x="443" y="405"/>
                    </a:lnTo>
                    <a:close/>
                    <a:moveTo>
                      <a:pt x="324" y="1"/>
                    </a:moveTo>
                    <a:cubicBezTo>
                      <a:pt x="150" y="1"/>
                      <a:pt x="10" y="137"/>
                      <a:pt x="1" y="309"/>
                    </a:cubicBezTo>
                    <a:lnTo>
                      <a:pt x="1" y="1702"/>
                    </a:lnTo>
                    <a:cubicBezTo>
                      <a:pt x="10" y="1881"/>
                      <a:pt x="154" y="2014"/>
                      <a:pt x="333" y="2014"/>
                    </a:cubicBezTo>
                    <a:cubicBezTo>
                      <a:pt x="336" y="2014"/>
                      <a:pt x="339" y="2014"/>
                      <a:pt x="342" y="2014"/>
                    </a:cubicBezTo>
                    <a:lnTo>
                      <a:pt x="1884" y="2014"/>
                    </a:lnTo>
                    <a:cubicBezTo>
                      <a:pt x="1887" y="2014"/>
                      <a:pt x="1890" y="2014"/>
                      <a:pt x="1893" y="2014"/>
                    </a:cubicBezTo>
                    <a:cubicBezTo>
                      <a:pt x="2067" y="2014"/>
                      <a:pt x="2216" y="1881"/>
                      <a:pt x="2225" y="1702"/>
                    </a:cubicBezTo>
                    <a:lnTo>
                      <a:pt x="2225" y="732"/>
                    </a:lnTo>
                    <a:lnTo>
                      <a:pt x="2682" y="381"/>
                    </a:lnTo>
                    <a:cubicBezTo>
                      <a:pt x="2773" y="314"/>
                      <a:pt x="2782" y="179"/>
                      <a:pt x="2706" y="97"/>
                    </a:cubicBezTo>
                    <a:cubicBezTo>
                      <a:pt x="2658" y="50"/>
                      <a:pt x="2595" y="25"/>
                      <a:pt x="2533" y="25"/>
                    </a:cubicBezTo>
                    <a:cubicBezTo>
                      <a:pt x="2482" y="25"/>
                      <a:pt x="2432" y="41"/>
                      <a:pt x="2389" y="73"/>
                    </a:cubicBezTo>
                    <a:lnTo>
                      <a:pt x="2389" y="78"/>
                    </a:lnTo>
                    <a:lnTo>
                      <a:pt x="2211" y="217"/>
                    </a:lnTo>
                    <a:cubicBezTo>
                      <a:pt x="2159" y="87"/>
                      <a:pt x="2035" y="1"/>
                      <a:pt x="1896" y="1"/>
                    </a:cubicBezTo>
                    <a:cubicBezTo>
                      <a:pt x="1892" y="1"/>
                      <a:pt x="1888" y="1"/>
                      <a:pt x="1884" y="1"/>
                    </a:cubicBezTo>
                    <a:lnTo>
                      <a:pt x="342" y="1"/>
                    </a:lnTo>
                    <a:cubicBezTo>
                      <a:pt x="336" y="1"/>
                      <a:pt x="330" y="1"/>
                      <a:pt x="32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294AFD4-1755-0248-B2DA-41E4A1BA22FE}"/>
              </a:ext>
            </a:extLst>
          </p:cNvPr>
          <p:cNvGrpSpPr/>
          <p:nvPr/>
        </p:nvGrpSpPr>
        <p:grpSpPr>
          <a:xfrm>
            <a:off x="6178423" y="3539513"/>
            <a:ext cx="2968933" cy="2966245"/>
            <a:chOff x="7908668" y="1693199"/>
            <a:chExt cx="2968933" cy="2966245"/>
          </a:xfrm>
        </p:grpSpPr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68" y="1693199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326765" y="2693039"/>
              <a:ext cx="2134705" cy="353943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700" b="1" spc="-15" dirty="0">
                  <a:solidFill>
                    <a:schemeClr val="tx2"/>
                  </a:solidFill>
                  <a:latin typeface="Poppins" pitchFamily="2" charset="77"/>
                  <a:cs typeface="Poppins" pitchFamily="2" charset="77"/>
                </a:rPr>
                <a:t>Index Methods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326764" y="3065439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200" spc="-10" dirty="0">
                  <a:latin typeface="Poppins" pitchFamily="2" charset="77"/>
                  <a:cs typeface="Poppins" pitchFamily="2" charset="77"/>
                </a:rPr>
                <a:t>B-Tree, Hash Index</a:t>
              </a:r>
              <a:br>
                <a:rPr lang="en-US" sz="1200" spc="-10" dirty="0">
                  <a:latin typeface="Poppins" pitchFamily="2" charset="77"/>
                  <a:cs typeface="Poppins" pitchFamily="2" charset="77"/>
                </a:rPr>
              </a:br>
              <a:r>
                <a:rPr lang="en-US" sz="1200" spc="-10" dirty="0">
                  <a:latin typeface="Poppins" pitchFamily="2" charset="77"/>
                  <a:cs typeface="Poppins" pitchFamily="2" charset="77"/>
                </a:rPr>
                <a:t>GIN, GIST, BRIN</a:t>
              </a:r>
            </a:p>
          </p:txBody>
        </p:sp>
        <p:grpSp>
          <p:nvGrpSpPr>
            <p:cNvPr id="46" name="Google Shape;5522;p67">
              <a:extLst>
                <a:ext uri="{FF2B5EF4-FFF2-40B4-BE49-F238E27FC236}">
                  <a16:creationId xmlns:a16="http://schemas.microsoft.com/office/drawing/2014/main" id="{CCB1B6C8-DCCD-BB48-BEC3-D20D72559AE8}"/>
                </a:ext>
              </a:extLst>
            </p:cNvPr>
            <p:cNvGrpSpPr/>
            <p:nvPr/>
          </p:nvGrpSpPr>
          <p:grpSpPr>
            <a:xfrm>
              <a:off x="9044082" y="1944941"/>
              <a:ext cx="698104" cy="698208"/>
              <a:chOff x="2565073" y="2075876"/>
              <a:chExt cx="672482" cy="672518"/>
            </a:xfrm>
          </p:grpSpPr>
          <p:sp>
            <p:nvSpPr>
              <p:cNvPr id="47" name="Google Shape;5523;p67">
                <a:extLst>
                  <a:ext uri="{FF2B5EF4-FFF2-40B4-BE49-F238E27FC236}">
                    <a16:creationId xmlns:a16="http://schemas.microsoft.com/office/drawing/2014/main" id="{9AAD1688-027E-6A40-9294-36C9CAB6C22A}"/>
                  </a:ext>
                </a:extLst>
              </p:cNvPr>
              <p:cNvSpPr/>
              <p:nvPr/>
            </p:nvSpPr>
            <p:spPr>
              <a:xfrm>
                <a:off x="2642193" y="2530650"/>
                <a:ext cx="419588" cy="217743"/>
              </a:xfrm>
              <a:custGeom>
                <a:avLst/>
                <a:gdLst/>
                <a:ahLst/>
                <a:cxnLst/>
                <a:rect l="l" t="t" r="r" b="b"/>
                <a:pathLst>
                  <a:path w="130611" h="67780" extrusionOk="0">
                    <a:moveTo>
                      <a:pt x="28498" y="0"/>
                    </a:moveTo>
                    <a:cubicBezTo>
                      <a:pt x="24484" y="0"/>
                      <a:pt x="20456" y="1023"/>
                      <a:pt x="16802" y="3132"/>
                    </a:cubicBezTo>
                    <a:lnTo>
                      <a:pt x="16191" y="3487"/>
                    </a:lnTo>
                    <a:cubicBezTo>
                      <a:pt x="1795" y="11796"/>
                      <a:pt x="1" y="31826"/>
                      <a:pt x="12628" y="42639"/>
                    </a:cubicBezTo>
                    <a:cubicBezTo>
                      <a:pt x="28340" y="56094"/>
                      <a:pt x="48088" y="64970"/>
                      <a:pt x="69808" y="67207"/>
                    </a:cubicBezTo>
                    <a:cubicBezTo>
                      <a:pt x="70015" y="67227"/>
                      <a:pt x="70217" y="67252"/>
                      <a:pt x="70419" y="67271"/>
                    </a:cubicBezTo>
                    <a:cubicBezTo>
                      <a:pt x="70804" y="67306"/>
                      <a:pt x="71188" y="67345"/>
                      <a:pt x="71572" y="67375"/>
                    </a:cubicBezTo>
                    <a:cubicBezTo>
                      <a:pt x="72080" y="67419"/>
                      <a:pt x="72588" y="67464"/>
                      <a:pt x="73100" y="67498"/>
                    </a:cubicBezTo>
                    <a:lnTo>
                      <a:pt x="73440" y="67523"/>
                    </a:lnTo>
                    <a:cubicBezTo>
                      <a:pt x="75877" y="67694"/>
                      <a:pt x="78323" y="67780"/>
                      <a:pt x="80773" y="67780"/>
                    </a:cubicBezTo>
                    <a:cubicBezTo>
                      <a:pt x="97672" y="67780"/>
                      <a:pt x="114788" y="63683"/>
                      <a:pt x="130611" y="55083"/>
                    </a:cubicBezTo>
                    <a:lnTo>
                      <a:pt x="106348" y="13068"/>
                    </a:lnTo>
                    <a:cubicBezTo>
                      <a:pt x="98422" y="17162"/>
                      <a:pt x="89641" y="19287"/>
                      <a:pt x="80747" y="19287"/>
                    </a:cubicBezTo>
                    <a:cubicBezTo>
                      <a:pt x="79675" y="19287"/>
                      <a:pt x="78601" y="19256"/>
                      <a:pt x="77526" y="19194"/>
                    </a:cubicBezTo>
                    <a:cubicBezTo>
                      <a:pt x="77220" y="19174"/>
                      <a:pt x="76910" y="19149"/>
                      <a:pt x="76599" y="19130"/>
                    </a:cubicBezTo>
                    <a:cubicBezTo>
                      <a:pt x="76072" y="19090"/>
                      <a:pt x="75545" y="19051"/>
                      <a:pt x="75017" y="18997"/>
                    </a:cubicBezTo>
                    <a:cubicBezTo>
                      <a:pt x="74943" y="18992"/>
                      <a:pt x="74865" y="18982"/>
                      <a:pt x="74791" y="18972"/>
                    </a:cubicBezTo>
                    <a:cubicBezTo>
                      <a:pt x="73347" y="18819"/>
                      <a:pt x="71908" y="18612"/>
                      <a:pt x="70478" y="18351"/>
                    </a:cubicBezTo>
                    <a:cubicBezTo>
                      <a:pt x="70409" y="18336"/>
                      <a:pt x="70340" y="18331"/>
                      <a:pt x="70266" y="18317"/>
                    </a:cubicBezTo>
                    <a:cubicBezTo>
                      <a:pt x="60646" y="16518"/>
                      <a:pt x="51666" y="12220"/>
                      <a:pt x="44224" y="5857"/>
                    </a:cubicBezTo>
                    <a:cubicBezTo>
                      <a:pt x="39725" y="2011"/>
                      <a:pt x="34125" y="0"/>
                      <a:pt x="2849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524;p67">
                <a:extLst>
                  <a:ext uri="{FF2B5EF4-FFF2-40B4-BE49-F238E27FC236}">
                    <a16:creationId xmlns:a16="http://schemas.microsoft.com/office/drawing/2014/main" id="{581BC15F-109D-224B-9522-F92A04AFA3F6}"/>
                  </a:ext>
                </a:extLst>
              </p:cNvPr>
              <p:cNvSpPr/>
              <p:nvPr/>
            </p:nvSpPr>
            <p:spPr>
              <a:xfrm>
                <a:off x="2910083" y="2420918"/>
                <a:ext cx="327379" cy="312727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47" extrusionOk="0">
                    <a:moveTo>
                      <a:pt x="53377" y="1"/>
                    </a:moveTo>
                    <a:cubicBezTo>
                      <a:pt x="52884" y="9843"/>
                      <a:pt x="49823" y="19390"/>
                      <a:pt x="44495" y="27689"/>
                    </a:cubicBezTo>
                    <a:lnTo>
                      <a:pt x="44490" y="27684"/>
                    </a:lnTo>
                    <a:cubicBezTo>
                      <a:pt x="37847" y="37980"/>
                      <a:pt x="27936" y="45964"/>
                      <a:pt x="16216" y="50163"/>
                    </a:cubicBezTo>
                    <a:cubicBezTo>
                      <a:pt x="6521" y="53638"/>
                      <a:pt x="1" y="62746"/>
                      <a:pt x="1" y="73041"/>
                    </a:cubicBezTo>
                    <a:cubicBezTo>
                      <a:pt x="1" y="86873"/>
                      <a:pt x="11336" y="97347"/>
                      <a:pt x="24173" y="97347"/>
                    </a:cubicBezTo>
                    <a:cubicBezTo>
                      <a:pt x="26820" y="97347"/>
                      <a:pt x="29530" y="96902"/>
                      <a:pt x="32219" y="95949"/>
                    </a:cubicBezTo>
                    <a:cubicBezTo>
                      <a:pt x="49306" y="89897"/>
                      <a:pt x="64347" y="79537"/>
                      <a:pt x="76048" y="66171"/>
                    </a:cubicBezTo>
                    <a:cubicBezTo>
                      <a:pt x="76329" y="65870"/>
                      <a:pt x="76609" y="65570"/>
                      <a:pt x="76881" y="65254"/>
                    </a:cubicBezTo>
                    <a:cubicBezTo>
                      <a:pt x="92548" y="46905"/>
                      <a:pt x="101267" y="23751"/>
                      <a:pt x="10190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525;p67">
                <a:extLst>
                  <a:ext uri="{FF2B5EF4-FFF2-40B4-BE49-F238E27FC236}">
                    <a16:creationId xmlns:a16="http://schemas.microsoft.com/office/drawing/2014/main" id="{26DF8CBD-C31E-D345-95C1-12285194BC34}"/>
                  </a:ext>
                </a:extLst>
              </p:cNvPr>
              <p:cNvSpPr/>
              <p:nvPr/>
            </p:nvSpPr>
            <p:spPr>
              <a:xfrm>
                <a:off x="2999034" y="2125384"/>
                <a:ext cx="238522" cy="411351"/>
              </a:xfrm>
              <a:custGeom>
                <a:avLst/>
                <a:gdLst/>
                <a:ahLst/>
                <a:cxnLst/>
                <a:rect l="l" t="t" r="r" b="b"/>
                <a:pathLst>
                  <a:path w="74248" h="128047" extrusionOk="0">
                    <a:moveTo>
                      <a:pt x="24273" y="0"/>
                    </a:moveTo>
                    <a:lnTo>
                      <a:pt x="0" y="42036"/>
                    </a:lnTo>
                    <a:cubicBezTo>
                      <a:pt x="7521" y="46866"/>
                      <a:pt x="13775" y="53430"/>
                      <a:pt x="18236" y="61173"/>
                    </a:cubicBezTo>
                    <a:cubicBezTo>
                      <a:pt x="18694" y="61966"/>
                      <a:pt x="19128" y="62765"/>
                      <a:pt x="19542" y="63573"/>
                    </a:cubicBezTo>
                    <a:cubicBezTo>
                      <a:pt x="19601" y="63696"/>
                      <a:pt x="19665" y="63829"/>
                      <a:pt x="19729" y="63953"/>
                    </a:cubicBezTo>
                    <a:cubicBezTo>
                      <a:pt x="19970" y="64426"/>
                      <a:pt x="20202" y="64904"/>
                      <a:pt x="20429" y="65382"/>
                    </a:cubicBezTo>
                    <a:cubicBezTo>
                      <a:pt x="20557" y="65658"/>
                      <a:pt x="20685" y="65929"/>
                      <a:pt x="20808" y="66210"/>
                    </a:cubicBezTo>
                    <a:cubicBezTo>
                      <a:pt x="21079" y="66806"/>
                      <a:pt x="21346" y="67408"/>
                      <a:pt x="21592" y="68014"/>
                    </a:cubicBezTo>
                    <a:cubicBezTo>
                      <a:pt x="21676" y="68226"/>
                      <a:pt x="21755" y="68433"/>
                      <a:pt x="21838" y="68645"/>
                    </a:cubicBezTo>
                    <a:cubicBezTo>
                      <a:pt x="22036" y="69142"/>
                      <a:pt x="22223" y="69645"/>
                      <a:pt x="22405" y="70148"/>
                    </a:cubicBezTo>
                    <a:cubicBezTo>
                      <a:pt x="25816" y="79561"/>
                      <a:pt x="26649" y="89714"/>
                      <a:pt x="24815" y="99561"/>
                    </a:cubicBezTo>
                    <a:cubicBezTo>
                      <a:pt x="22952" y="109586"/>
                      <a:pt x="27738" y="119679"/>
                      <a:pt x="36570" y="124780"/>
                    </a:cubicBezTo>
                    <a:cubicBezTo>
                      <a:pt x="40441" y="127014"/>
                      <a:pt x="44590" y="128047"/>
                      <a:pt x="48651" y="128047"/>
                    </a:cubicBezTo>
                    <a:cubicBezTo>
                      <a:pt x="59837" y="128047"/>
                      <a:pt x="70356" y="120215"/>
                      <a:pt x="72558" y="108102"/>
                    </a:cubicBezTo>
                    <a:cubicBezTo>
                      <a:pt x="73686" y="101887"/>
                      <a:pt x="74248" y="95579"/>
                      <a:pt x="74248" y="89261"/>
                    </a:cubicBezTo>
                    <a:cubicBezTo>
                      <a:pt x="74243" y="71168"/>
                      <a:pt x="69655" y="54150"/>
                      <a:pt x="61577" y="39305"/>
                    </a:cubicBezTo>
                    <a:lnTo>
                      <a:pt x="61557" y="39315"/>
                    </a:lnTo>
                    <a:cubicBezTo>
                      <a:pt x="61123" y="38517"/>
                      <a:pt x="60680" y="37723"/>
                      <a:pt x="60222" y="36930"/>
                    </a:cubicBezTo>
                    <a:cubicBezTo>
                      <a:pt x="51178" y="21262"/>
                      <a:pt x="38694" y="8818"/>
                      <a:pt x="24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526;p67">
                <a:extLst>
                  <a:ext uri="{FF2B5EF4-FFF2-40B4-BE49-F238E27FC236}">
                    <a16:creationId xmlns:a16="http://schemas.microsoft.com/office/drawing/2014/main" id="{6B83F034-6750-1343-A8CB-AA1B933732A9}"/>
                  </a:ext>
                </a:extLst>
              </p:cNvPr>
              <p:cNvSpPr/>
              <p:nvPr/>
            </p:nvSpPr>
            <p:spPr>
              <a:xfrm>
                <a:off x="2740849" y="2075876"/>
                <a:ext cx="419604" cy="217734"/>
              </a:xfrm>
              <a:custGeom>
                <a:avLst/>
                <a:gdLst/>
                <a:ahLst/>
                <a:cxnLst/>
                <a:rect l="l" t="t" r="r" b="b"/>
                <a:pathLst>
                  <a:path w="130616" h="67777" extrusionOk="0">
                    <a:moveTo>
                      <a:pt x="49853" y="1"/>
                    </a:moveTo>
                    <a:cubicBezTo>
                      <a:pt x="32949" y="1"/>
                      <a:pt x="15828" y="4093"/>
                      <a:pt x="0" y="12696"/>
                    </a:cubicBezTo>
                    <a:lnTo>
                      <a:pt x="24263" y="54711"/>
                    </a:lnTo>
                    <a:cubicBezTo>
                      <a:pt x="32189" y="50621"/>
                      <a:pt x="40970" y="48497"/>
                      <a:pt x="49860" y="48497"/>
                    </a:cubicBezTo>
                    <a:cubicBezTo>
                      <a:pt x="50932" y="48497"/>
                      <a:pt x="52006" y="48528"/>
                      <a:pt x="53080" y="48590"/>
                    </a:cubicBezTo>
                    <a:cubicBezTo>
                      <a:pt x="53391" y="48605"/>
                      <a:pt x="53701" y="48630"/>
                      <a:pt x="54012" y="48649"/>
                    </a:cubicBezTo>
                    <a:cubicBezTo>
                      <a:pt x="54539" y="48689"/>
                      <a:pt x="55066" y="48728"/>
                      <a:pt x="55594" y="48782"/>
                    </a:cubicBezTo>
                    <a:cubicBezTo>
                      <a:pt x="55668" y="48792"/>
                      <a:pt x="55746" y="48802"/>
                      <a:pt x="55820" y="48807"/>
                    </a:cubicBezTo>
                    <a:cubicBezTo>
                      <a:pt x="57264" y="48960"/>
                      <a:pt x="58704" y="49172"/>
                      <a:pt x="60133" y="49433"/>
                    </a:cubicBezTo>
                    <a:cubicBezTo>
                      <a:pt x="60202" y="49448"/>
                      <a:pt x="60271" y="49453"/>
                      <a:pt x="60345" y="49462"/>
                    </a:cubicBezTo>
                    <a:cubicBezTo>
                      <a:pt x="69965" y="51266"/>
                      <a:pt x="78945" y="55564"/>
                      <a:pt x="86387" y="61927"/>
                    </a:cubicBezTo>
                    <a:cubicBezTo>
                      <a:pt x="90886" y="65767"/>
                      <a:pt x="96484" y="67777"/>
                      <a:pt x="102111" y="67777"/>
                    </a:cubicBezTo>
                    <a:cubicBezTo>
                      <a:pt x="106125" y="67777"/>
                      <a:pt x="110154" y="66754"/>
                      <a:pt x="113809" y="64642"/>
                    </a:cubicBezTo>
                    <a:lnTo>
                      <a:pt x="114420" y="64292"/>
                    </a:lnTo>
                    <a:cubicBezTo>
                      <a:pt x="128816" y="55983"/>
                      <a:pt x="130615" y="35958"/>
                      <a:pt x="117988" y="25140"/>
                    </a:cubicBezTo>
                    <a:cubicBezTo>
                      <a:pt x="102271" y="11685"/>
                      <a:pt x="82523" y="2809"/>
                      <a:pt x="60803" y="572"/>
                    </a:cubicBezTo>
                    <a:cubicBezTo>
                      <a:pt x="60596" y="552"/>
                      <a:pt x="60394" y="532"/>
                      <a:pt x="60192" y="513"/>
                    </a:cubicBezTo>
                    <a:cubicBezTo>
                      <a:pt x="59808" y="473"/>
                      <a:pt x="59423" y="439"/>
                      <a:pt x="59039" y="404"/>
                    </a:cubicBezTo>
                    <a:cubicBezTo>
                      <a:pt x="58531" y="360"/>
                      <a:pt x="58023" y="320"/>
                      <a:pt x="57511" y="281"/>
                    </a:cubicBezTo>
                    <a:lnTo>
                      <a:pt x="57171" y="256"/>
                    </a:lnTo>
                    <a:cubicBezTo>
                      <a:pt x="54739" y="86"/>
                      <a:pt x="52298" y="1"/>
                      <a:pt x="4985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527;p67">
                <a:extLst>
                  <a:ext uri="{FF2B5EF4-FFF2-40B4-BE49-F238E27FC236}">
                    <a16:creationId xmlns:a16="http://schemas.microsoft.com/office/drawing/2014/main" id="{9DDF3569-80B0-AD40-91BC-97902F12293B}"/>
                  </a:ext>
                </a:extLst>
              </p:cNvPr>
              <p:cNvSpPr/>
              <p:nvPr/>
            </p:nvSpPr>
            <p:spPr>
              <a:xfrm>
                <a:off x="2565167" y="2090625"/>
                <a:ext cx="327379" cy="312740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51" extrusionOk="0">
                    <a:moveTo>
                      <a:pt x="77732" y="1"/>
                    </a:moveTo>
                    <a:cubicBezTo>
                      <a:pt x="75086" y="1"/>
                      <a:pt x="72377" y="446"/>
                      <a:pt x="69690" y="1397"/>
                    </a:cubicBezTo>
                    <a:cubicBezTo>
                      <a:pt x="52607" y="7449"/>
                      <a:pt x="37561" y="17814"/>
                      <a:pt x="25865" y="31175"/>
                    </a:cubicBezTo>
                    <a:cubicBezTo>
                      <a:pt x="25580" y="31476"/>
                      <a:pt x="25299" y="31776"/>
                      <a:pt x="25028" y="32097"/>
                    </a:cubicBezTo>
                    <a:cubicBezTo>
                      <a:pt x="9365" y="50441"/>
                      <a:pt x="646" y="73600"/>
                      <a:pt x="1" y="97350"/>
                    </a:cubicBezTo>
                    <a:lnTo>
                      <a:pt x="48536" y="97350"/>
                    </a:lnTo>
                    <a:cubicBezTo>
                      <a:pt x="49024" y="87503"/>
                      <a:pt x="52085" y="77956"/>
                      <a:pt x="57413" y="69662"/>
                    </a:cubicBezTo>
                    <a:lnTo>
                      <a:pt x="57418" y="69662"/>
                    </a:lnTo>
                    <a:cubicBezTo>
                      <a:pt x="64061" y="59371"/>
                      <a:pt x="73977" y="51382"/>
                      <a:pt x="85697" y="47183"/>
                    </a:cubicBezTo>
                    <a:cubicBezTo>
                      <a:pt x="95382" y="43708"/>
                      <a:pt x="101907" y="34605"/>
                      <a:pt x="101907" y="24310"/>
                    </a:cubicBezTo>
                    <a:cubicBezTo>
                      <a:pt x="101907" y="10473"/>
                      <a:pt x="90570" y="1"/>
                      <a:pt x="77732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528;p67">
                <a:extLst>
                  <a:ext uri="{FF2B5EF4-FFF2-40B4-BE49-F238E27FC236}">
                    <a16:creationId xmlns:a16="http://schemas.microsoft.com/office/drawing/2014/main" id="{ED2FDB22-8EC3-5441-8BD1-EB9133719EA0}"/>
                  </a:ext>
                </a:extLst>
              </p:cNvPr>
              <p:cNvSpPr/>
              <p:nvPr/>
            </p:nvSpPr>
            <p:spPr>
              <a:xfrm>
                <a:off x="2565073" y="2287538"/>
                <a:ext cx="218572" cy="409555"/>
              </a:xfrm>
              <a:custGeom>
                <a:avLst/>
                <a:gdLst/>
                <a:ahLst/>
                <a:cxnLst/>
                <a:rect l="l" t="t" r="r" b="b"/>
                <a:pathLst>
                  <a:path w="68038" h="127488" extrusionOk="0">
                    <a:moveTo>
                      <a:pt x="25598" y="0"/>
                    </a:moveTo>
                    <a:cubicBezTo>
                      <a:pt x="14413" y="0"/>
                      <a:pt x="3897" y="7831"/>
                      <a:pt x="1695" y="19943"/>
                    </a:cubicBezTo>
                    <a:cubicBezTo>
                      <a:pt x="567" y="26163"/>
                      <a:pt x="0" y="32466"/>
                      <a:pt x="5" y="38785"/>
                    </a:cubicBezTo>
                    <a:cubicBezTo>
                      <a:pt x="5" y="56877"/>
                      <a:pt x="4598" y="73900"/>
                      <a:pt x="12676" y="88745"/>
                    </a:cubicBezTo>
                    <a:lnTo>
                      <a:pt x="12696" y="88735"/>
                    </a:lnTo>
                    <a:cubicBezTo>
                      <a:pt x="13125" y="89533"/>
                      <a:pt x="13568" y="90327"/>
                      <a:pt x="14027" y="91120"/>
                    </a:cubicBezTo>
                    <a:cubicBezTo>
                      <a:pt x="22888" y="106463"/>
                      <a:pt x="35052" y="118705"/>
                      <a:pt x="49093" y="127488"/>
                    </a:cubicBezTo>
                    <a:cubicBezTo>
                      <a:pt x="44721" y="124742"/>
                      <a:pt x="40552" y="121677"/>
                      <a:pt x="36634" y="118316"/>
                    </a:cubicBezTo>
                    <a:cubicBezTo>
                      <a:pt x="24002" y="107503"/>
                      <a:pt x="25801" y="87473"/>
                      <a:pt x="40197" y="79164"/>
                    </a:cubicBezTo>
                    <a:lnTo>
                      <a:pt x="40808" y="78809"/>
                    </a:lnTo>
                    <a:cubicBezTo>
                      <a:pt x="44459" y="76702"/>
                      <a:pt x="48483" y="75681"/>
                      <a:pt x="52492" y="75681"/>
                    </a:cubicBezTo>
                    <a:cubicBezTo>
                      <a:pt x="58042" y="75681"/>
                      <a:pt x="63566" y="77637"/>
                      <a:pt x="68038" y="81377"/>
                    </a:cubicBezTo>
                    <a:cubicBezTo>
                      <a:pt x="63238" y="77256"/>
                      <a:pt x="59172" y="72353"/>
                      <a:pt x="56017" y="66877"/>
                    </a:cubicBezTo>
                    <a:cubicBezTo>
                      <a:pt x="55559" y="66083"/>
                      <a:pt x="55120" y="65280"/>
                      <a:pt x="54706" y="64472"/>
                    </a:cubicBezTo>
                    <a:cubicBezTo>
                      <a:pt x="54647" y="64349"/>
                      <a:pt x="54583" y="64221"/>
                      <a:pt x="54519" y="64092"/>
                    </a:cubicBezTo>
                    <a:cubicBezTo>
                      <a:pt x="54278" y="63619"/>
                      <a:pt x="54046" y="63141"/>
                      <a:pt x="53824" y="62663"/>
                    </a:cubicBezTo>
                    <a:cubicBezTo>
                      <a:pt x="53691" y="62392"/>
                      <a:pt x="53568" y="62116"/>
                      <a:pt x="53440" y="61840"/>
                    </a:cubicBezTo>
                    <a:cubicBezTo>
                      <a:pt x="53169" y="61239"/>
                      <a:pt x="52907" y="60637"/>
                      <a:pt x="52656" y="60031"/>
                    </a:cubicBezTo>
                    <a:cubicBezTo>
                      <a:pt x="52572" y="59824"/>
                      <a:pt x="52493" y="59612"/>
                      <a:pt x="52410" y="59400"/>
                    </a:cubicBezTo>
                    <a:cubicBezTo>
                      <a:pt x="52217" y="58903"/>
                      <a:pt x="52025" y="58400"/>
                      <a:pt x="51843" y="57902"/>
                    </a:cubicBezTo>
                    <a:cubicBezTo>
                      <a:pt x="48437" y="48484"/>
                      <a:pt x="47604" y="38331"/>
                      <a:pt x="49433" y="28484"/>
                    </a:cubicBezTo>
                    <a:cubicBezTo>
                      <a:pt x="51301" y="18459"/>
                      <a:pt x="46515" y="8366"/>
                      <a:pt x="37683" y="3270"/>
                    </a:cubicBezTo>
                    <a:cubicBezTo>
                      <a:pt x="33811" y="1033"/>
                      <a:pt x="29660" y="0"/>
                      <a:pt x="2559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100A1E1-BF8D-2C46-B41A-B9C87C779FC4}"/>
              </a:ext>
            </a:extLst>
          </p:cNvPr>
          <p:cNvGrpSpPr/>
          <p:nvPr/>
        </p:nvGrpSpPr>
        <p:grpSpPr>
          <a:xfrm>
            <a:off x="4612906" y="1693199"/>
            <a:ext cx="2968933" cy="2966245"/>
            <a:chOff x="4612906" y="1693199"/>
            <a:chExt cx="2968933" cy="2966245"/>
          </a:xfrm>
        </p:grpSpPr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2906" y="1693199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029786" y="2693039"/>
              <a:ext cx="2134705" cy="353943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700" b="1" spc="-15" dirty="0">
                  <a:solidFill>
                    <a:schemeClr val="tx2"/>
                  </a:solidFill>
                  <a:latin typeface="Poppins" pitchFamily="2" charset="77"/>
                  <a:cs typeface="Poppins" pitchFamily="2" charset="77"/>
                </a:rPr>
                <a:t>Concurrent Index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029786" y="3065439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200" spc="-10" dirty="0">
                  <a:latin typeface="Poppins" pitchFamily="2" charset="77"/>
                  <a:cs typeface="Poppins" pitchFamily="2" charset="77"/>
                </a:rPr>
                <a:t>How to avoid locking while creating Indexes</a:t>
              </a:r>
            </a:p>
          </p:txBody>
        </p:sp>
        <p:grpSp>
          <p:nvGrpSpPr>
            <p:cNvPr id="53" name="Google Shape;1704;p63">
              <a:extLst>
                <a:ext uri="{FF2B5EF4-FFF2-40B4-BE49-F238E27FC236}">
                  <a16:creationId xmlns:a16="http://schemas.microsoft.com/office/drawing/2014/main" id="{F63B79DE-E916-804C-902F-D48FAD8A6DF6}"/>
                </a:ext>
              </a:extLst>
            </p:cNvPr>
            <p:cNvGrpSpPr/>
            <p:nvPr/>
          </p:nvGrpSpPr>
          <p:grpSpPr>
            <a:xfrm>
              <a:off x="5842865" y="2069241"/>
              <a:ext cx="505650" cy="504006"/>
              <a:chOff x="6039282" y="1042577"/>
              <a:chExt cx="734315" cy="731929"/>
            </a:xfrm>
          </p:grpSpPr>
          <p:sp>
            <p:nvSpPr>
              <p:cNvPr id="54" name="Google Shape;1705;p63">
                <a:extLst>
                  <a:ext uri="{FF2B5EF4-FFF2-40B4-BE49-F238E27FC236}">
                    <a16:creationId xmlns:a16="http://schemas.microsoft.com/office/drawing/2014/main" id="{EF61B687-2299-4842-80EB-42805E3747E9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706;p63">
                <a:extLst>
                  <a:ext uri="{FF2B5EF4-FFF2-40B4-BE49-F238E27FC236}">
                    <a16:creationId xmlns:a16="http://schemas.microsoft.com/office/drawing/2014/main" id="{6D18B071-1B2C-604C-B14A-D4535203D562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707;p63">
                <a:extLst>
                  <a:ext uri="{FF2B5EF4-FFF2-40B4-BE49-F238E27FC236}">
                    <a16:creationId xmlns:a16="http://schemas.microsoft.com/office/drawing/2014/main" id="{FD1E7EB6-1DA5-E449-A350-A08FF5F1F58E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708;p63">
                <a:extLst>
                  <a:ext uri="{FF2B5EF4-FFF2-40B4-BE49-F238E27FC236}">
                    <a16:creationId xmlns:a16="http://schemas.microsoft.com/office/drawing/2014/main" id="{21E8DE52-2712-2745-8035-12F3CD24C834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709;p63">
                <a:extLst>
                  <a:ext uri="{FF2B5EF4-FFF2-40B4-BE49-F238E27FC236}">
                    <a16:creationId xmlns:a16="http://schemas.microsoft.com/office/drawing/2014/main" id="{52279981-910A-A64F-9510-CA8A1FD3AE7D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710;p63">
                <a:extLst>
                  <a:ext uri="{FF2B5EF4-FFF2-40B4-BE49-F238E27FC236}">
                    <a16:creationId xmlns:a16="http://schemas.microsoft.com/office/drawing/2014/main" id="{A203CA9B-6B27-634C-9540-8D41D6BAA3D7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711;p63">
                <a:extLst>
                  <a:ext uri="{FF2B5EF4-FFF2-40B4-BE49-F238E27FC236}">
                    <a16:creationId xmlns:a16="http://schemas.microsoft.com/office/drawing/2014/main" id="{69E57B2E-7A12-FD49-9EB7-0E6FCE8C4FA2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712;p63">
                <a:extLst>
                  <a:ext uri="{FF2B5EF4-FFF2-40B4-BE49-F238E27FC236}">
                    <a16:creationId xmlns:a16="http://schemas.microsoft.com/office/drawing/2014/main" id="{A2567E2C-D8E8-2049-9083-F036401B0D57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713;p63">
                <a:extLst>
                  <a:ext uri="{FF2B5EF4-FFF2-40B4-BE49-F238E27FC236}">
                    <a16:creationId xmlns:a16="http://schemas.microsoft.com/office/drawing/2014/main" id="{C7C00C3C-A438-C740-A270-12DA1FEB0443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714;p63">
                <a:extLst>
                  <a:ext uri="{FF2B5EF4-FFF2-40B4-BE49-F238E27FC236}">
                    <a16:creationId xmlns:a16="http://schemas.microsoft.com/office/drawing/2014/main" id="{A68EA434-BBE5-F248-BF59-02482CD2D45A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715;p63">
                <a:extLst>
                  <a:ext uri="{FF2B5EF4-FFF2-40B4-BE49-F238E27FC236}">
                    <a16:creationId xmlns:a16="http://schemas.microsoft.com/office/drawing/2014/main" id="{FC69B650-529D-C94B-A1F2-9EA4CF05379F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716;p63">
                <a:extLst>
                  <a:ext uri="{FF2B5EF4-FFF2-40B4-BE49-F238E27FC236}">
                    <a16:creationId xmlns:a16="http://schemas.microsoft.com/office/drawing/2014/main" id="{2D7BF0DB-A6A1-0546-A149-4518CBB0A848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717;p63">
                <a:extLst>
                  <a:ext uri="{FF2B5EF4-FFF2-40B4-BE49-F238E27FC236}">
                    <a16:creationId xmlns:a16="http://schemas.microsoft.com/office/drawing/2014/main" id="{D2A7655E-8FFC-034F-AF89-EEAFADFFF53D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718;p63">
                <a:extLst>
                  <a:ext uri="{FF2B5EF4-FFF2-40B4-BE49-F238E27FC236}">
                    <a16:creationId xmlns:a16="http://schemas.microsoft.com/office/drawing/2014/main" id="{0F101B3D-B608-AD45-A4F7-ECAF57D3CB5D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719;p63">
                <a:extLst>
                  <a:ext uri="{FF2B5EF4-FFF2-40B4-BE49-F238E27FC236}">
                    <a16:creationId xmlns:a16="http://schemas.microsoft.com/office/drawing/2014/main" id="{545A1F7F-B2B7-9F45-A09F-6E9B131B9EBB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720;p63">
                <a:extLst>
                  <a:ext uri="{FF2B5EF4-FFF2-40B4-BE49-F238E27FC236}">
                    <a16:creationId xmlns:a16="http://schemas.microsoft.com/office/drawing/2014/main" id="{F68435C8-1919-0F47-BBD4-FBF74BF1ACAB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721;p63">
                <a:extLst>
                  <a:ext uri="{FF2B5EF4-FFF2-40B4-BE49-F238E27FC236}">
                    <a16:creationId xmlns:a16="http://schemas.microsoft.com/office/drawing/2014/main" id="{0847767D-05D2-0641-92FF-09D3B5A3087E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722;p63">
                <a:extLst>
                  <a:ext uri="{FF2B5EF4-FFF2-40B4-BE49-F238E27FC236}">
                    <a16:creationId xmlns:a16="http://schemas.microsoft.com/office/drawing/2014/main" id="{D2D8A619-6C73-9745-9734-80B54D64526E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723;p63">
                <a:extLst>
                  <a:ext uri="{FF2B5EF4-FFF2-40B4-BE49-F238E27FC236}">
                    <a16:creationId xmlns:a16="http://schemas.microsoft.com/office/drawing/2014/main" id="{37B2A682-F05E-F84B-BFED-5796A5D3FB80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724;p63">
                <a:extLst>
                  <a:ext uri="{FF2B5EF4-FFF2-40B4-BE49-F238E27FC236}">
                    <a16:creationId xmlns:a16="http://schemas.microsoft.com/office/drawing/2014/main" id="{A475C25B-F192-1F4B-AEE0-DC6EFE8A3929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725;p63">
                <a:extLst>
                  <a:ext uri="{FF2B5EF4-FFF2-40B4-BE49-F238E27FC236}">
                    <a16:creationId xmlns:a16="http://schemas.microsoft.com/office/drawing/2014/main" id="{1BE018F3-2818-444B-9C21-F8A8DE13C6C8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CAA6A4-A775-D445-BBB2-8032AEBE596E}"/>
              </a:ext>
            </a:extLst>
          </p:cNvPr>
          <p:cNvGrpSpPr/>
          <p:nvPr/>
        </p:nvGrpSpPr>
        <p:grpSpPr>
          <a:xfrm>
            <a:off x="7723112" y="1693198"/>
            <a:ext cx="2968933" cy="2966245"/>
            <a:chOff x="7908668" y="1693199"/>
            <a:chExt cx="2968933" cy="2966245"/>
          </a:xfrm>
        </p:grpSpPr>
        <p:sp>
          <p:nvSpPr>
            <p:cNvPr id="76" name="Freeform 427">
              <a:extLst>
                <a:ext uri="{FF2B5EF4-FFF2-40B4-BE49-F238E27FC236}">
                  <a16:creationId xmlns:a16="http://schemas.microsoft.com/office/drawing/2014/main" id="{03CAF407-7838-144D-AD34-C428F9121F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68" y="1693199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CA923B5E-1EC0-8941-A257-7E7C007C8CDD}"/>
                </a:ext>
              </a:extLst>
            </p:cNvPr>
            <p:cNvSpPr txBox="1"/>
            <p:nvPr/>
          </p:nvSpPr>
          <p:spPr>
            <a:xfrm>
              <a:off x="8326765" y="2693039"/>
              <a:ext cx="2134705" cy="353943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700" b="1" spc="-15" dirty="0">
                  <a:solidFill>
                    <a:schemeClr val="tx2"/>
                  </a:solidFill>
                  <a:latin typeface="Poppins" pitchFamily="2" charset="77"/>
                  <a:cs typeface="Poppins" pitchFamily="2" charset="77"/>
                </a:rPr>
                <a:t>Partial Index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73DAC2FA-BE9A-4F4C-A3A1-79C134AB5DE8}"/>
                </a:ext>
              </a:extLst>
            </p:cNvPr>
            <p:cNvSpPr txBox="1"/>
            <p:nvPr/>
          </p:nvSpPr>
          <p:spPr>
            <a:xfrm>
              <a:off x="8326764" y="3065439"/>
              <a:ext cx="2134705" cy="7732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200" spc="-10" dirty="0">
                  <a:latin typeface="Poppins" pitchFamily="2" charset="77"/>
                  <a:cs typeface="Poppins" pitchFamily="2" charset="77"/>
                </a:rPr>
                <a:t>How to save space while creating index on big tables</a:t>
              </a:r>
            </a:p>
          </p:txBody>
        </p:sp>
        <p:grpSp>
          <p:nvGrpSpPr>
            <p:cNvPr id="79" name="Google Shape;5522;p67">
              <a:extLst>
                <a:ext uri="{FF2B5EF4-FFF2-40B4-BE49-F238E27FC236}">
                  <a16:creationId xmlns:a16="http://schemas.microsoft.com/office/drawing/2014/main" id="{B04CE07C-C542-744F-AC91-DD53A0CD2FC7}"/>
                </a:ext>
              </a:extLst>
            </p:cNvPr>
            <p:cNvGrpSpPr/>
            <p:nvPr/>
          </p:nvGrpSpPr>
          <p:grpSpPr>
            <a:xfrm>
              <a:off x="9044082" y="1944941"/>
              <a:ext cx="698104" cy="698208"/>
              <a:chOff x="2565073" y="2075876"/>
              <a:chExt cx="672482" cy="672518"/>
            </a:xfrm>
          </p:grpSpPr>
          <p:sp>
            <p:nvSpPr>
              <p:cNvPr id="80" name="Google Shape;5523;p67">
                <a:extLst>
                  <a:ext uri="{FF2B5EF4-FFF2-40B4-BE49-F238E27FC236}">
                    <a16:creationId xmlns:a16="http://schemas.microsoft.com/office/drawing/2014/main" id="{DBC47A9B-BBA3-5D45-BE37-CADD6A4F3326}"/>
                  </a:ext>
                </a:extLst>
              </p:cNvPr>
              <p:cNvSpPr/>
              <p:nvPr/>
            </p:nvSpPr>
            <p:spPr>
              <a:xfrm>
                <a:off x="2642193" y="2530650"/>
                <a:ext cx="419588" cy="217743"/>
              </a:xfrm>
              <a:custGeom>
                <a:avLst/>
                <a:gdLst/>
                <a:ahLst/>
                <a:cxnLst/>
                <a:rect l="l" t="t" r="r" b="b"/>
                <a:pathLst>
                  <a:path w="130611" h="67780" extrusionOk="0">
                    <a:moveTo>
                      <a:pt x="28498" y="0"/>
                    </a:moveTo>
                    <a:cubicBezTo>
                      <a:pt x="24484" y="0"/>
                      <a:pt x="20456" y="1023"/>
                      <a:pt x="16802" y="3132"/>
                    </a:cubicBezTo>
                    <a:lnTo>
                      <a:pt x="16191" y="3487"/>
                    </a:lnTo>
                    <a:cubicBezTo>
                      <a:pt x="1795" y="11796"/>
                      <a:pt x="1" y="31826"/>
                      <a:pt x="12628" y="42639"/>
                    </a:cubicBezTo>
                    <a:cubicBezTo>
                      <a:pt x="28340" y="56094"/>
                      <a:pt x="48088" y="64970"/>
                      <a:pt x="69808" y="67207"/>
                    </a:cubicBezTo>
                    <a:cubicBezTo>
                      <a:pt x="70015" y="67227"/>
                      <a:pt x="70217" y="67252"/>
                      <a:pt x="70419" y="67271"/>
                    </a:cubicBezTo>
                    <a:cubicBezTo>
                      <a:pt x="70804" y="67306"/>
                      <a:pt x="71188" y="67345"/>
                      <a:pt x="71572" y="67375"/>
                    </a:cubicBezTo>
                    <a:cubicBezTo>
                      <a:pt x="72080" y="67419"/>
                      <a:pt x="72588" y="67464"/>
                      <a:pt x="73100" y="67498"/>
                    </a:cubicBezTo>
                    <a:lnTo>
                      <a:pt x="73440" y="67523"/>
                    </a:lnTo>
                    <a:cubicBezTo>
                      <a:pt x="75877" y="67694"/>
                      <a:pt x="78323" y="67780"/>
                      <a:pt x="80773" y="67780"/>
                    </a:cubicBezTo>
                    <a:cubicBezTo>
                      <a:pt x="97672" y="67780"/>
                      <a:pt x="114788" y="63683"/>
                      <a:pt x="130611" y="55083"/>
                    </a:cubicBezTo>
                    <a:lnTo>
                      <a:pt x="106348" y="13068"/>
                    </a:lnTo>
                    <a:cubicBezTo>
                      <a:pt x="98422" y="17162"/>
                      <a:pt x="89641" y="19287"/>
                      <a:pt x="80747" y="19287"/>
                    </a:cubicBezTo>
                    <a:cubicBezTo>
                      <a:pt x="79675" y="19287"/>
                      <a:pt x="78601" y="19256"/>
                      <a:pt x="77526" y="19194"/>
                    </a:cubicBezTo>
                    <a:cubicBezTo>
                      <a:pt x="77220" y="19174"/>
                      <a:pt x="76910" y="19149"/>
                      <a:pt x="76599" y="19130"/>
                    </a:cubicBezTo>
                    <a:cubicBezTo>
                      <a:pt x="76072" y="19090"/>
                      <a:pt x="75545" y="19051"/>
                      <a:pt x="75017" y="18997"/>
                    </a:cubicBezTo>
                    <a:cubicBezTo>
                      <a:pt x="74943" y="18992"/>
                      <a:pt x="74865" y="18982"/>
                      <a:pt x="74791" y="18972"/>
                    </a:cubicBezTo>
                    <a:cubicBezTo>
                      <a:pt x="73347" y="18819"/>
                      <a:pt x="71908" y="18612"/>
                      <a:pt x="70478" y="18351"/>
                    </a:cubicBezTo>
                    <a:cubicBezTo>
                      <a:pt x="70409" y="18336"/>
                      <a:pt x="70340" y="18331"/>
                      <a:pt x="70266" y="18317"/>
                    </a:cubicBezTo>
                    <a:cubicBezTo>
                      <a:pt x="60646" y="16518"/>
                      <a:pt x="51666" y="12220"/>
                      <a:pt x="44224" y="5857"/>
                    </a:cubicBezTo>
                    <a:cubicBezTo>
                      <a:pt x="39725" y="2011"/>
                      <a:pt x="34125" y="0"/>
                      <a:pt x="2849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5524;p67">
                <a:extLst>
                  <a:ext uri="{FF2B5EF4-FFF2-40B4-BE49-F238E27FC236}">
                    <a16:creationId xmlns:a16="http://schemas.microsoft.com/office/drawing/2014/main" id="{B3288632-DDD7-1A42-81A9-55F577A0B2E5}"/>
                  </a:ext>
                </a:extLst>
              </p:cNvPr>
              <p:cNvSpPr/>
              <p:nvPr/>
            </p:nvSpPr>
            <p:spPr>
              <a:xfrm>
                <a:off x="2910083" y="2420918"/>
                <a:ext cx="327379" cy="312727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47" extrusionOk="0">
                    <a:moveTo>
                      <a:pt x="53377" y="1"/>
                    </a:moveTo>
                    <a:cubicBezTo>
                      <a:pt x="52884" y="9843"/>
                      <a:pt x="49823" y="19390"/>
                      <a:pt x="44495" y="27689"/>
                    </a:cubicBezTo>
                    <a:lnTo>
                      <a:pt x="44490" y="27684"/>
                    </a:lnTo>
                    <a:cubicBezTo>
                      <a:pt x="37847" y="37980"/>
                      <a:pt x="27936" y="45964"/>
                      <a:pt x="16216" y="50163"/>
                    </a:cubicBezTo>
                    <a:cubicBezTo>
                      <a:pt x="6521" y="53638"/>
                      <a:pt x="1" y="62746"/>
                      <a:pt x="1" y="73041"/>
                    </a:cubicBezTo>
                    <a:cubicBezTo>
                      <a:pt x="1" y="86873"/>
                      <a:pt x="11336" y="97347"/>
                      <a:pt x="24173" y="97347"/>
                    </a:cubicBezTo>
                    <a:cubicBezTo>
                      <a:pt x="26820" y="97347"/>
                      <a:pt x="29530" y="96902"/>
                      <a:pt x="32219" y="95949"/>
                    </a:cubicBezTo>
                    <a:cubicBezTo>
                      <a:pt x="49306" y="89897"/>
                      <a:pt x="64347" y="79537"/>
                      <a:pt x="76048" y="66171"/>
                    </a:cubicBezTo>
                    <a:cubicBezTo>
                      <a:pt x="76329" y="65870"/>
                      <a:pt x="76609" y="65570"/>
                      <a:pt x="76881" y="65254"/>
                    </a:cubicBezTo>
                    <a:cubicBezTo>
                      <a:pt x="92548" y="46905"/>
                      <a:pt x="101267" y="23751"/>
                      <a:pt x="10190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5525;p67">
                <a:extLst>
                  <a:ext uri="{FF2B5EF4-FFF2-40B4-BE49-F238E27FC236}">
                    <a16:creationId xmlns:a16="http://schemas.microsoft.com/office/drawing/2014/main" id="{6AAC0BB0-FA8F-3C40-B8DC-178CC594934D}"/>
                  </a:ext>
                </a:extLst>
              </p:cNvPr>
              <p:cNvSpPr/>
              <p:nvPr/>
            </p:nvSpPr>
            <p:spPr>
              <a:xfrm>
                <a:off x="2999034" y="2125384"/>
                <a:ext cx="238522" cy="411351"/>
              </a:xfrm>
              <a:custGeom>
                <a:avLst/>
                <a:gdLst/>
                <a:ahLst/>
                <a:cxnLst/>
                <a:rect l="l" t="t" r="r" b="b"/>
                <a:pathLst>
                  <a:path w="74248" h="128047" extrusionOk="0">
                    <a:moveTo>
                      <a:pt x="24273" y="0"/>
                    </a:moveTo>
                    <a:lnTo>
                      <a:pt x="0" y="42036"/>
                    </a:lnTo>
                    <a:cubicBezTo>
                      <a:pt x="7521" y="46866"/>
                      <a:pt x="13775" y="53430"/>
                      <a:pt x="18236" y="61173"/>
                    </a:cubicBezTo>
                    <a:cubicBezTo>
                      <a:pt x="18694" y="61966"/>
                      <a:pt x="19128" y="62765"/>
                      <a:pt x="19542" y="63573"/>
                    </a:cubicBezTo>
                    <a:cubicBezTo>
                      <a:pt x="19601" y="63696"/>
                      <a:pt x="19665" y="63829"/>
                      <a:pt x="19729" y="63953"/>
                    </a:cubicBezTo>
                    <a:cubicBezTo>
                      <a:pt x="19970" y="64426"/>
                      <a:pt x="20202" y="64904"/>
                      <a:pt x="20429" y="65382"/>
                    </a:cubicBezTo>
                    <a:cubicBezTo>
                      <a:pt x="20557" y="65658"/>
                      <a:pt x="20685" y="65929"/>
                      <a:pt x="20808" y="66210"/>
                    </a:cubicBezTo>
                    <a:cubicBezTo>
                      <a:pt x="21079" y="66806"/>
                      <a:pt x="21346" y="67408"/>
                      <a:pt x="21592" y="68014"/>
                    </a:cubicBezTo>
                    <a:cubicBezTo>
                      <a:pt x="21676" y="68226"/>
                      <a:pt x="21755" y="68433"/>
                      <a:pt x="21838" y="68645"/>
                    </a:cubicBezTo>
                    <a:cubicBezTo>
                      <a:pt x="22036" y="69142"/>
                      <a:pt x="22223" y="69645"/>
                      <a:pt x="22405" y="70148"/>
                    </a:cubicBezTo>
                    <a:cubicBezTo>
                      <a:pt x="25816" y="79561"/>
                      <a:pt x="26649" y="89714"/>
                      <a:pt x="24815" y="99561"/>
                    </a:cubicBezTo>
                    <a:cubicBezTo>
                      <a:pt x="22952" y="109586"/>
                      <a:pt x="27738" y="119679"/>
                      <a:pt x="36570" y="124780"/>
                    </a:cubicBezTo>
                    <a:cubicBezTo>
                      <a:pt x="40441" y="127014"/>
                      <a:pt x="44590" y="128047"/>
                      <a:pt x="48651" y="128047"/>
                    </a:cubicBezTo>
                    <a:cubicBezTo>
                      <a:pt x="59837" y="128047"/>
                      <a:pt x="70356" y="120215"/>
                      <a:pt x="72558" y="108102"/>
                    </a:cubicBezTo>
                    <a:cubicBezTo>
                      <a:pt x="73686" y="101887"/>
                      <a:pt x="74248" y="95579"/>
                      <a:pt x="74248" y="89261"/>
                    </a:cubicBezTo>
                    <a:cubicBezTo>
                      <a:pt x="74243" y="71168"/>
                      <a:pt x="69655" y="54150"/>
                      <a:pt x="61577" y="39305"/>
                    </a:cubicBezTo>
                    <a:lnTo>
                      <a:pt x="61557" y="39315"/>
                    </a:lnTo>
                    <a:cubicBezTo>
                      <a:pt x="61123" y="38517"/>
                      <a:pt x="60680" y="37723"/>
                      <a:pt x="60222" y="36930"/>
                    </a:cubicBezTo>
                    <a:cubicBezTo>
                      <a:pt x="51178" y="21262"/>
                      <a:pt x="38694" y="8818"/>
                      <a:pt x="24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5526;p67">
                <a:extLst>
                  <a:ext uri="{FF2B5EF4-FFF2-40B4-BE49-F238E27FC236}">
                    <a16:creationId xmlns:a16="http://schemas.microsoft.com/office/drawing/2014/main" id="{9E25FFD6-D24A-7040-874D-0634C714BED7}"/>
                  </a:ext>
                </a:extLst>
              </p:cNvPr>
              <p:cNvSpPr/>
              <p:nvPr/>
            </p:nvSpPr>
            <p:spPr>
              <a:xfrm>
                <a:off x="2740849" y="2075876"/>
                <a:ext cx="419604" cy="217734"/>
              </a:xfrm>
              <a:custGeom>
                <a:avLst/>
                <a:gdLst/>
                <a:ahLst/>
                <a:cxnLst/>
                <a:rect l="l" t="t" r="r" b="b"/>
                <a:pathLst>
                  <a:path w="130616" h="67777" extrusionOk="0">
                    <a:moveTo>
                      <a:pt x="49853" y="1"/>
                    </a:moveTo>
                    <a:cubicBezTo>
                      <a:pt x="32949" y="1"/>
                      <a:pt x="15828" y="4093"/>
                      <a:pt x="0" y="12696"/>
                    </a:cubicBezTo>
                    <a:lnTo>
                      <a:pt x="24263" y="54711"/>
                    </a:lnTo>
                    <a:cubicBezTo>
                      <a:pt x="32189" y="50621"/>
                      <a:pt x="40970" y="48497"/>
                      <a:pt x="49860" y="48497"/>
                    </a:cubicBezTo>
                    <a:cubicBezTo>
                      <a:pt x="50932" y="48497"/>
                      <a:pt x="52006" y="48528"/>
                      <a:pt x="53080" y="48590"/>
                    </a:cubicBezTo>
                    <a:cubicBezTo>
                      <a:pt x="53391" y="48605"/>
                      <a:pt x="53701" y="48630"/>
                      <a:pt x="54012" y="48649"/>
                    </a:cubicBezTo>
                    <a:cubicBezTo>
                      <a:pt x="54539" y="48689"/>
                      <a:pt x="55066" y="48728"/>
                      <a:pt x="55594" y="48782"/>
                    </a:cubicBezTo>
                    <a:cubicBezTo>
                      <a:pt x="55668" y="48792"/>
                      <a:pt x="55746" y="48802"/>
                      <a:pt x="55820" y="48807"/>
                    </a:cubicBezTo>
                    <a:cubicBezTo>
                      <a:pt x="57264" y="48960"/>
                      <a:pt x="58704" y="49172"/>
                      <a:pt x="60133" y="49433"/>
                    </a:cubicBezTo>
                    <a:cubicBezTo>
                      <a:pt x="60202" y="49448"/>
                      <a:pt x="60271" y="49453"/>
                      <a:pt x="60345" y="49462"/>
                    </a:cubicBezTo>
                    <a:cubicBezTo>
                      <a:pt x="69965" y="51266"/>
                      <a:pt x="78945" y="55564"/>
                      <a:pt x="86387" y="61927"/>
                    </a:cubicBezTo>
                    <a:cubicBezTo>
                      <a:pt x="90886" y="65767"/>
                      <a:pt x="96484" y="67777"/>
                      <a:pt x="102111" y="67777"/>
                    </a:cubicBezTo>
                    <a:cubicBezTo>
                      <a:pt x="106125" y="67777"/>
                      <a:pt x="110154" y="66754"/>
                      <a:pt x="113809" y="64642"/>
                    </a:cubicBezTo>
                    <a:lnTo>
                      <a:pt x="114420" y="64292"/>
                    </a:lnTo>
                    <a:cubicBezTo>
                      <a:pt x="128816" y="55983"/>
                      <a:pt x="130615" y="35958"/>
                      <a:pt x="117988" y="25140"/>
                    </a:cubicBezTo>
                    <a:cubicBezTo>
                      <a:pt x="102271" y="11685"/>
                      <a:pt x="82523" y="2809"/>
                      <a:pt x="60803" y="572"/>
                    </a:cubicBezTo>
                    <a:cubicBezTo>
                      <a:pt x="60596" y="552"/>
                      <a:pt x="60394" y="532"/>
                      <a:pt x="60192" y="513"/>
                    </a:cubicBezTo>
                    <a:cubicBezTo>
                      <a:pt x="59808" y="473"/>
                      <a:pt x="59423" y="439"/>
                      <a:pt x="59039" y="404"/>
                    </a:cubicBezTo>
                    <a:cubicBezTo>
                      <a:pt x="58531" y="360"/>
                      <a:pt x="58023" y="320"/>
                      <a:pt x="57511" y="281"/>
                    </a:cubicBezTo>
                    <a:lnTo>
                      <a:pt x="57171" y="256"/>
                    </a:lnTo>
                    <a:cubicBezTo>
                      <a:pt x="54739" y="86"/>
                      <a:pt x="52298" y="1"/>
                      <a:pt x="4985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5527;p67">
                <a:extLst>
                  <a:ext uri="{FF2B5EF4-FFF2-40B4-BE49-F238E27FC236}">
                    <a16:creationId xmlns:a16="http://schemas.microsoft.com/office/drawing/2014/main" id="{3F69923C-D6DA-3347-9CB1-17C29F2A98FB}"/>
                  </a:ext>
                </a:extLst>
              </p:cNvPr>
              <p:cNvSpPr/>
              <p:nvPr/>
            </p:nvSpPr>
            <p:spPr>
              <a:xfrm>
                <a:off x="2565167" y="2090625"/>
                <a:ext cx="327379" cy="312740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51" extrusionOk="0">
                    <a:moveTo>
                      <a:pt x="77732" y="1"/>
                    </a:moveTo>
                    <a:cubicBezTo>
                      <a:pt x="75086" y="1"/>
                      <a:pt x="72377" y="446"/>
                      <a:pt x="69690" y="1397"/>
                    </a:cubicBezTo>
                    <a:cubicBezTo>
                      <a:pt x="52607" y="7449"/>
                      <a:pt x="37561" y="17814"/>
                      <a:pt x="25865" y="31175"/>
                    </a:cubicBezTo>
                    <a:cubicBezTo>
                      <a:pt x="25580" y="31476"/>
                      <a:pt x="25299" y="31776"/>
                      <a:pt x="25028" y="32097"/>
                    </a:cubicBezTo>
                    <a:cubicBezTo>
                      <a:pt x="9365" y="50441"/>
                      <a:pt x="646" y="73600"/>
                      <a:pt x="1" y="97350"/>
                    </a:cubicBezTo>
                    <a:lnTo>
                      <a:pt x="48536" y="97350"/>
                    </a:lnTo>
                    <a:cubicBezTo>
                      <a:pt x="49024" y="87503"/>
                      <a:pt x="52085" y="77956"/>
                      <a:pt x="57413" y="69662"/>
                    </a:cubicBezTo>
                    <a:lnTo>
                      <a:pt x="57418" y="69662"/>
                    </a:lnTo>
                    <a:cubicBezTo>
                      <a:pt x="64061" y="59371"/>
                      <a:pt x="73977" y="51382"/>
                      <a:pt x="85697" y="47183"/>
                    </a:cubicBezTo>
                    <a:cubicBezTo>
                      <a:pt x="95382" y="43708"/>
                      <a:pt x="101907" y="34605"/>
                      <a:pt x="101907" y="24310"/>
                    </a:cubicBezTo>
                    <a:cubicBezTo>
                      <a:pt x="101907" y="10473"/>
                      <a:pt x="90570" y="1"/>
                      <a:pt x="77732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5528;p67">
                <a:extLst>
                  <a:ext uri="{FF2B5EF4-FFF2-40B4-BE49-F238E27FC236}">
                    <a16:creationId xmlns:a16="http://schemas.microsoft.com/office/drawing/2014/main" id="{D40D7C48-2C19-B54F-A217-F9C7079CBCEB}"/>
                  </a:ext>
                </a:extLst>
              </p:cNvPr>
              <p:cNvSpPr/>
              <p:nvPr/>
            </p:nvSpPr>
            <p:spPr>
              <a:xfrm>
                <a:off x="2565073" y="2287538"/>
                <a:ext cx="218572" cy="409555"/>
              </a:xfrm>
              <a:custGeom>
                <a:avLst/>
                <a:gdLst/>
                <a:ahLst/>
                <a:cxnLst/>
                <a:rect l="l" t="t" r="r" b="b"/>
                <a:pathLst>
                  <a:path w="68038" h="127488" extrusionOk="0">
                    <a:moveTo>
                      <a:pt x="25598" y="0"/>
                    </a:moveTo>
                    <a:cubicBezTo>
                      <a:pt x="14413" y="0"/>
                      <a:pt x="3897" y="7831"/>
                      <a:pt x="1695" y="19943"/>
                    </a:cubicBezTo>
                    <a:cubicBezTo>
                      <a:pt x="567" y="26163"/>
                      <a:pt x="0" y="32466"/>
                      <a:pt x="5" y="38785"/>
                    </a:cubicBezTo>
                    <a:cubicBezTo>
                      <a:pt x="5" y="56877"/>
                      <a:pt x="4598" y="73900"/>
                      <a:pt x="12676" y="88745"/>
                    </a:cubicBezTo>
                    <a:lnTo>
                      <a:pt x="12696" y="88735"/>
                    </a:lnTo>
                    <a:cubicBezTo>
                      <a:pt x="13125" y="89533"/>
                      <a:pt x="13568" y="90327"/>
                      <a:pt x="14027" y="91120"/>
                    </a:cubicBezTo>
                    <a:cubicBezTo>
                      <a:pt x="22888" y="106463"/>
                      <a:pt x="35052" y="118705"/>
                      <a:pt x="49093" y="127488"/>
                    </a:cubicBezTo>
                    <a:cubicBezTo>
                      <a:pt x="44721" y="124742"/>
                      <a:pt x="40552" y="121677"/>
                      <a:pt x="36634" y="118316"/>
                    </a:cubicBezTo>
                    <a:cubicBezTo>
                      <a:pt x="24002" y="107503"/>
                      <a:pt x="25801" y="87473"/>
                      <a:pt x="40197" y="79164"/>
                    </a:cubicBezTo>
                    <a:lnTo>
                      <a:pt x="40808" y="78809"/>
                    </a:lnTo>
                    <a:cubicBezTo>
                      <a:pt x="44459" y="76702"/>
                      <a:pt x="48483" y="75681"/>
                      <a:pt x="52492" y="75681"/>
                    </a:cubicBezTo>
                    <a:cubicBezTo>
                      <a:pt x="58042" y="75681"/>
                      <a:pt x="63566" y="77637"/>
                      <a:pt x="68038" y="81377"/>
                    </a:cubicBezTo>
                    <a:cubicBezTo>
                      <a:pt x="63238" y="77256"/>
                      <a:pt x="59172" y="72353"/>
                      <a:pt x="56017" y="66877"/>
                    </a:cubicBezTo>
                    <a:cubicBezTo>
                      <a:pt x="55559" y="66083"/>
                      <a:pt x="55120" y="65280"/>
                      <a:pt x="54706" y="64472"/>
                    </a:cubicBezTo>
                    <a:cubicBezTo>
                      <a:pt x="54647" y="64349"/>
                      <a:pt x="54583" y="64221"/>
                      <a:pt x="54519" y="64092"/>
                    </a:cubicBezTo>
                    <a:cubicBezTo>
                      <a:pt x="54278" y="63619"/>
                      <a:pt x="54046" y="63141"/>
                      <a:pt x="53824" y="62663"/>
                    </a:cubicBezTo>
                    <a:cubicBezTo>
                      <a:pt x="53691" y="62392"/>
                      <a:pt x="53568" y="62116"/>
                      <a:pt x="53440" y="61840"/>
                    </a:cubicBezTo>
                    <a:cubicBezTo>
                      <a:pt x="53169" y="61239"/>
                      <a:pt x="52907" y="60637"/>
                      <a:pt x="52656" y="60031"/>
                    </a:cubicBezTo>
                    <a:cubicBezTo>
                      <a:pt x="52572" y="59824"/>
                      <a:pt x="52493" y="59612"/>
                      <a:pt x="52410" y="59400"/>
                    </a:cubicBezTo>
                    <a:cubicBezTo>
                      <a:pt x="52217" y="58903"/>
                      <a:pt x="52025" y="58400"/>
                      <a:pt x="51843" y="57902"/>
                    </a:cubicBezTo>
                    <a:cubicBezTo>
                      <a:pt x="48437" y="48484"/>
                      <a:pt x="47604" y="38331"/>
                      <a:pt x="49433" y="28484"/>
                    </a:cubicBezTo>
                    <a:cubicBezTo>
                      <a:pt x="51301" y="18459"/>
                      <a:pt x="46515" y="8366"/>
                      <a:pt x="37683" y="3270"/>
                    </a:cubicBezTo>
                    <a:cubicBezTo>
                      <a:pt x="33811" y="1033"/>
                      <a:pt x="29660" y="0"/>
                      <a:pt x="2559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329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/>
          <p:nvPr/>
        </p:nvSpPr>
        <p:spPr>
          <a:xfrm>
            <a:off x="179999" y="1737898"/>
            <a:ext cx="11799480" cy="36933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idx_id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admin(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</p:txBody>
      </p:sp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Creating Index</a:t>
            </a:r>
            <a:endParaRPr b="0" i="1" dirty="0"/>
          </a:p>
        </p:txBody>
      </p:sp>
      <p:sp>
        <p:nvSpPr>
          <p:cNvPr id="158" name="Google Shape;158;p16"/>
          <p:cNvSpPr txBox="1"/>
          <p:nvPr/>
        </p:nvSpPr>
        <p:spPr>
          <a:xfrm>
            <a:off x="4875616" y="1439900"/>
            <a:ext cx="2440767" cy="24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”admin” is a table and ”id” is column 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179999" y="2361599"/>
            <a:ext cx="11799480" cy="360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GB" sz="2000" b="1" dirty="0">
                <a:solidFill>
                  <a:srgbClr val="0070C0"/>
                </a:solidFill>
                <a:latin typeface="Courier New"/>
                <a:cs typeface="Courier New"/>
              </a:rPr>
              <a:t>EXPLAIN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>
                <a:solidFill>
                  <a:srgbClr val="0070C0"/>
                </a:solidFill>
                <a:latin typeface="Courier New"/>
                <a:cs typeface="Courier New"/>
              </a:rPr>
              <a:t>ANALYZE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name </a:t>
            </a:r>
            <a:r>
              <a:rPr lang="en-GB" sz="20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GB" sz="20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id = 1200;</a:t>
            </a:r>
          </a:p>
          <a:p>
            <a:pPr algn="ctr"/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 Index Scan using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idx_id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on admin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 Index Cond: (id = 1200)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0.288 ms</a:t>
            </a:r>
          </a:p>
          <a:p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GB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2.256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ms</a:t>
            </a:r>
          </a:p>
        </p:txBody>
      </p:sp>
      <p:sp>
        <p:nvSpPr>
          <p:cNvPr id="160" name="Google Shape;160;p16"/>
          <p:cNvSpPr txBox="1"/>
          <p:nvPr/>
        </p:nvSpPr>
        <p:spPr>
          <a:xfrm>
            <a:off x="180000" y="763398"/>
            <a:ext cx="11879999" cy="685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indent="-342900"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</a:rPr>
              <a:t>Index based on single column of the table</a:t>
            </a:r>
            <a:endParaRPr sz="1800" dirty="0">
              <a:solidFill>
                <a:srgbClr val="373737"/>
              </a:solidFill>
              <a:latin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179718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179999" y="1958342"/>
            <a:ext cx="11799480" cy="36933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idx_btree ON bar(id);</a:t>
            </a:r>
            <a:endParaRPr dirty="0"/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Index</a:t>
            </a:r>
            <a:endParaRPr b="0" i="1" dirty="0"/>
          </a:p>
        </p:txBody>
      </p:sp>
      <p:sp>
        <p:nvSpPr>
          <p:cNvPr id="147" name="Google Shape;147;p15"/>
          <p:cNvSpPr txBox="1"/>
          <p:nvPr/>
        </p:nvSpPr>
        <p:spPr>
          <a:xfrm>
            <a:off x="179999" y="1085850"/>
            <a:ext cx="11880000" cy="646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PostgreSQL standard way to create a index</a:t>
            </a:r>
            <a:endParaRPr dirty="0"/>
          </a:p>
          <a:p>
            <a:pPr marL="32004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r>
              <a:rPr lang="en-US" sz="1800" b="0" i="1" u="sng" strike="noStrike" cap="none" dirty="0">
                <a:solidFill>
                  <a:schemeClr val="hlink"/>
                </a:solidFill>
                <a:latin typeface="Exo 2"/>
                <a:ea typeface="Exo 2"/>
                <a:cs typeface="Exo 2"/>
                <a:sym typeface="Exo 2"/>
                <a:hlinkClick r:id="rId3"/>
              </a:rPr>
              <a:t>(https://www.postgresql.org/docs/current/sql-createindex.html</a:t>
            </a:r>
            <a:r>
              <a:rPr lang="en-US" sz="1800" b="0" i="1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)</a:t>
            </a:r>
            <a:endParaRPr dirty="0"/>
          </a:p>
        </p:txBody>
      </p:sp>
      <p:sp>
        <p:nvSpPr>
          <p:cNvPr id="9" name="Google Shape;83;p11">
            <a:extLst>
              <a:ext uri="{FF2B5EF4-FFF2-40B4-BE49-F238E27FC236}">
                <a16:creationId xmlns:a16="http://schemas.microsoft.com/office/drawing/2014/main" id="{01FAAE7F-A05D-2F4B-A0E9-BE12715515AD}"/>
              </a:ext>
            </a:extLst>
          </p:cNvPr>
          <p:cNvSpPr/>
          <p:nvPr/>
        </p:nvSpPr>
        <p:spPr>
          <a:xfrm>
            <a:off x="6593862" y="2731378"/>
            <a:ext cx="5376992" cy="3597902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>
              <a:buClr>
                <a:srgbClr val="373737"/>
              </a:buClr>
              <a:buSzPts val="1900"/>
            </a:pPr>
            <a:r>
              <a:rPr lang="en-US" b="1" dirty="0">
                <a:solidFill>
                  <a:srgbClr val="373737"/>
                </a:solidFill>
                <a:latin typeface="Courier New"/>
                <a:cs typeface="Courier New"/>
                <a:sym typeface="Courier New"/>
              </a:rPr>
              <a:t>SQL</a:t>
            </a:r>
          </a:p>
          <a:p>
            <a:pPr lvl="0">
              <a:buClr>
                <a:srgbClr val="373737"/>
              </a:buClr>
              <a:buSzPts val="1900"/>
            </a:pPr>
            <a:endParaRPr lang="en-US" b="1" dirty="0">
              <a:solidFill>
                <a:srgbClr val="0070C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TABLE 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admin(id int, name text, dt date);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relfilenode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pg_class</a:t>
            </a:r>
            <a:r>
              <a:rPr lang="en-US" b="1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WHERE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relname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LIKE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admin_idx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’;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relfilenode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b="1" dirty="0">
                <a:solidFill>
                  <a:srgbClr val="373737"/>
                </a:solidFill>
                <a:latin typeface="Courier New"/>
                <a:cs typeface="Courier New"/>
                <a:sym typeface="Courier New"/>
              </a:rPr>
              <a:t>16388</a:t>
            </a:r>
          </a:p>
          <a:p>
            <a:pPr lvl="0">
              <a:buClr>
                <a:srgbClr val="373737"/>
              </a:buClr>
              <a:buSzPts val="1800"/>
            </a:pPr>
            <a:endParaRPr lang="en-US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rgbClr val="373737"/>
              </a:buClr>
              <a:buSzPts val="1800"/>
            </a:pPr>
            <a:r>
              <a:rPr lang="en-US" b="1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Bash</a:t>
            </a:r>
          </a:p>
          <a:p>
            <a:pPr lvl="0">
              <a:buClr>
                <a:srgbClr val="373737"/>
              </a:buClr>
              <a:buSzPts val="1800"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$ ls $PGDATA/base/</a:t>
            </a:r>
            <a:r>
              <a:rPr lang="en-US" b="1" dirty="0">
                <a:solidFill>
                  <a:srgbClr val="373737"/>
                </a:solidFill>
                <a:latin typeface="Courier New"/>
                <a:cs typeface="Courier New"/>
                <a:sym typeface="Courier New"/>
              </a:rPr>
              <a:t>13680/16388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 </a:t>
            </a:r>
          </a:p>
          <a:p>
            <a:pPr lvl="0">
              <a:buClr>
                <a:srgbClr val="373737"/>
              </a:buClr>
              <a:buSzPts val="1800"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$PGDATA/base/</a:t>
            </a:r>
            <a:r>
              <a:rPr lang="en-US" b="1" dirty="0">
                <a:solidFill>
                  <a:srgbClr val="373737"/>
                </a:solidFill>
                <a:latin typeface="Courier New"/>
                <a:cs typeface="Courier New"/>
                <a:sym typeface="Courier New"/>
              </a:rPr>
              <a:t>13680/16388</a:t>
            </a:r>
            <a:endParaRPr lang="en-US" b="1" dirty="0">
              <a:solidFill>
                <a:srgbClr val="373737"/>
              </a:solidFill>
              <a:latin typeface="Courier New"/>
              <a:cs typeface="Courier New"/>
              <a:sym typeface="Exo 2"/>
            </a:endParaRPr>
          </a:p>
        </p:txBody>
      </p:sp>
      <p:sp>
        <p:nvSpPr>
          <p:cNvPr id="10" name="Google Shape;83;p11">
            <a:extLst>
              <a:ext uri="{FF2B5EF4-FFF2-40B4-BE49-F238E27FC236}">
                <a16:creationId xmlns:a16="http://schemas.microsoft.com/office/drawing/2014/main" id="{8A48E9C5-3E7A-4C4D-A796-9FBE708056AB}"/>
              </a:ext>
            </a:extLst>
          </p:cNvPr>
          <p:cNvSpPr/>
          <p:nvPr/>
        </p:nvSpPr>
        <p:spPr>
          <a:xfrm>
            <a:off x="138854" y="2731376"/>
            <a:ext cx="6350273" cy="3597904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>
              <a:buClr>
                <a:srgbClr val="373737"/>
              </a:buClr>
              <a:buSzPts val="1900"/>
            </a:pPr>
            <a:endParaRPr lang="en-US" sz="1300" b="1" dirty="0">
              <a:solidFill>
                <a:schemeClr val="accent1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F3AF77-68ED-0C44-AA1A-9BD83EEDABA6}"/>
              </a:ext>
            </a:extLst>
          </p:cNvPr>
          <p:cNvGrpSpPr/>
          <p:nvPr/>
        </p:nvGrpSpPr>
        <p:grpSpPr>
          <a:xfrm>
            <a:off x="2174990" y="3423838"/>
            <a:ext cx="1385511" cy="914400"/>
            <a:chOff x="2815892" y="3535818"/>
            <a:chExt cx="1385511" cy="914400"/>
          </a:xfrm>
        </p:grpSpPr>
        <p:pic>
          <p:nvPicPr>
            <p:cNvPr id="12" name="Graphic 11" descr="Thought bubble with solid fill">
              <a:extLst>
                <a:ext uri="{FF2B5EF4-FFF2-40B4-BE49-F238E27FC236}">
                  <a16:creationId xmlns:a16="http://schemas.microsoft.com/office/drawing/2014/main" id="{5071A3E1-E2E1-2440-8291-4E50C33FC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15892" y="3535818"/>
              <a:ext cx="1385511" cy="9144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28A236C-F8D3-2449-9B69-28F58158B7CA}"/>
                </a:ext>
              </a:extLst>
            </p:cNvPr>
            <p:cNvSpPr txBox="1"/>
            <p:nvPr/>
          </p:nvSpPr>
          <p:spPr>
            <a:xfrm>
              <a:off x="3054507" y="3769252"/>
              <a:ext cx="7809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solidFill>
                    <a:schemeClr val="tx1"/>
                  </a:solidFill>
                </a:rPr>
                <a:t>$PGDATA</a:t>
              </a: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9B2102C-9D19-2E40-92BF-5AFC65299E50}"/>
              </a:ext>
            </a:extLst>
          </p:cNvPr>
          <p:cNvCxnSpPr/>
          <p:nvPr/>
        </p:nvCxnSpPr>
        <p:spPr>
          <a:xfrm>
            <a:off x="411150" y="2955685"/>
            <a:ext cx="0" cy="30971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FD052-01A4-A04C-B8A4-4E6A35B4F759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411150" y="3423838"/>
            <a:ext cx="48574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Open folder with solid fill">
            <a:extLst>
              <a:ext uri="{FF2B5EF4-FFF2-40B4-BE49-F238E27FC236}">
                <a16:creationId xmlns:a16="http://schemas.microsoft.com/office/drawing/2014/main" id="{4EA9ACA1-2239-8E4C-892A-29E6540166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709774" y="4142778"/>
            <a:ext cx="720000" cy="720000"/>
          </a:xfrm>
          <a:prstGeom prst="rect">
            <a:avLst/>
          </a:prstGeom>
        </p:spPr>
      </p:pic>
      <p:pic>
        <p:nvPicPr>
          <p:cNvPr id="17" name="Graphic 16" descr="Folder with solid fill">
            <a:extLst>
              <a:ext uri="{FF2B5EF4-FFF2-40B4-BE49-F238E27FC236}">
                <a16:creationId xmlns:a16="http://schemas.microsoft.com/office/drawing/2014/main" id="{8261DA6E-21ED-3B4C-A357-93250F87A0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6898" y="3063838"/>
            <a:ext cx="720000" cy="72000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FE34983-8A7E-E643-8DD9-44D2A0CD1E2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411150" y="3937586"/>
            <a:ext cx="7405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Folder with solid fill">
            <a:extLst>
              <a:ext uri="{FF2B5EF4-FFF2-40B4-BE49-F238E27FC236}">
                <a16:creationId xmlns:a16="http://schemas.microsoft.com/office/drawing/2014/main" id="{F2C53CCA-DB10-1C4F-8923-1E12102872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1682" y="3577586"/>
            <a:ext cx="720000" cy="72000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F886CCC-16A3-FC4C-B7FC-610DDFCE374E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11149" y="4502778"/>
            <a:ext cx="12986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phic 20" descr="Folder with solid fill">
            <a:extLst>
              <a:ext uri="{FF2B5EF4-FFF2-40B4-BE49-F238E27FC236}">
                <a16:creationId xmlns:a16="http://schemas.microsoft.com/office/drawing/2014/main" id="{62C4AD0E-FF5C-D546-9457-F8A3ED607F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874209" y="4149131"/>
            <a:ext cx="720000" cy="720000"/>
          </a:xfrm>
          <a:prstGeom prst="rect">
            <a:avLst/>
          </a:prstGeom>
        </p:spPr>
      </p:pic>
      <p:pic>
        <p:nvPicPr>
          <p:cNvPr id="22" name="Graphic 21" descr="Open folder with solid fill">
            <a:extLst>
              <a:ext uri="{FF2B5EF4-FFF2-40B4-BE49-F238E27FC236}">
                <a16:creationId xmlns:a16="http://schemas.microsoft.com/office/drawing/2014/main" id="{E4A37189-C158-C242-81BB-DA127F3EB3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26577" y="4753292"/>
            <a:ext cx="720000" cy="72000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9970678-2A69-2343-BCA3-C6FE36B80579}"/>
              </a:ext>
            </a:extLst>
          </p:cNvPr>
          <p:cNvCxnSpPr>
            <a:cxnSpLocks/>
            <a:stCxn id="16" idx="3"/>
            <a:endCxn id="21" idx="1"/>
          </p:cNvCxnSpPr>
          <p:nvPr/>
        </p:nvCxnSpPr>
        <p:spPr>
          <a:xfrm>
            <a:off x="2429774" y="4502778"/>
            <a:ext cx="444435" cy="635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722E06D4-09F5-274B-A003-1F0E7B4A24A5}"/>
              </a:ext>
            </a:extLst>
          </p:cNvPr>
          <p:cNvCxnSpPr>
            <a:cxnSpLocks/>
            <a:stCxn id="16" idx="2"/>
            <a:endCxn id="22" idx="1"/>
          </p:cNvCxnSpPr>
          <p:nvPr/>
        </p:nvCxnSpPr>
        <p:spPr>
          <a:xfrm rot="16200000" flipH="1">
            <a:off x="2372918" y="4559633"/>
            <a:ext cx="250514" cy="856803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raphic 24" descr="Document outline">
            <a:extLst>
              <a:ext uri="{FF2B5EF4-FFF2-40B4-BE49-F238E27FC236}">
                <a16:creationId xmlns:a16="http://schemas.microsoft.com/office/drawing/2014/main" id="{AEE78F78-BA13-234E-A36D-401AA6024E3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71239" y="4753292"/>
            <a:ext cx="720000" cy="72000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FC481E7-812B-D448-8C4E-A4D5A7FBF165}"/>
              </a:ext>
            </a:extLst>
          </p:cNvPr>
          <p:cNvCxnSpPr>
            <a:cxnSpLocks/>
            <a:stCxn id="22" idx="3"/>
            <a:endCxn id="25" idx="1"/>
          </p:cNvCxnSpPr>
          <p:nvPr/>
        </p:nvCxnSpPr>
        <p:spPr>
          <a:xfrm>
            <a:off x="3646577" y="5113292"/>
            <a:ext cx="10246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781F4B28-C783-1A43-B1D4-EB6EAD34BA04}"/>
              </a:ext>
            </a:extLst>
          </p:cNvPr>
          <p:cNvCxnSpPr>
            <a:cxnSpLocks/>
            <a:stCxn id="16" idx="2"/>
            <a:endCxn id="28" idx="1"/>
          </p:cNvCxnSpPr>
          <p:nvPr/>
        </p:nvCxnSpPr>
        <p:spPr>
          <a:xfrm rot="16200000" flipH="1">
            <a:off x="2857889" y="4074662"/>
            <a:ext cx="1052479" cy="2628709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Graphic 27" descr="Document outline">
            <a:extLst>
              <a:ext uri="{FF2B5EF4-FFF2-40B4-BE49-F238E27FC236}">
                <a16:creationId xmlns:a16="http://schemas.microsoft.com/office/drawing/2014/main" id="{63FD70D0-5D57-6E4F-920C-2E140621849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98483" y="5555257"/>
            <a:ext cx="720000" cy="72000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2C12AD10-6563-5F4F-B6E5-6A4F75508328}"/>
              </a:ext>
            </a:extLst>
          </p:cNvPr>
          <p:cNvGrpSpPr/>
          <p:nvPr/>
        </p:nvGrpSpPr>
        <p:grpSpPr>
          <a:xfrm>
            <a:off x="3453592" y="3469721"/>
            <a:ext cx="1483506" cy="914400"/>
            <a:chOff x="2815892" y="3535818"/>
            <a:chExt cx="2011758" cy="914400"/>
          </a:xfrm>
        </p:grpSpPr>
        <p:pic>
          <p:nvPicPr>
            <p:cNvPr id="30" name="Graphic 29" descr="Thought bubble with solid fill">
              <a:extLst>
                <a:ext uri="{FF2B5EF4-FFF2-40B4-BE49-F238E27FC236}">
                  <a16:creationId xmlns:a16="http://schemas.microsoft.com/office/drawing/2014/main" id="{80E01864-21AF-BB4B-944B-A54BC606F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15892" y="3535818"/>
              <a:ext cx="2011758" cy="914400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8B2E6D6-AC6B-9148-A659-FEC0EE246DC4}"/>
                </a:ext>
              </a:extLst>
            </p:cNvPr>
            <p:cNvSpPr txBox="1"/>
            <p:nvPr/>
          </p:nvSpPr>
          <p:spPr>
            <a:xfrm>
              <a:off x="3054507" y="3769252"/>
              <a:ext cx="11689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>
                  <a:solidFill>
                    <a:schemeClr val="tx1"/>
                  </a:solidFill>
                </a:rPr>
                <a:t>T</a:t>
              </a:r>
              <a:r>
                <a:rPr lang="en-PK" sz="1000" dirty="0">
                  <a:solidFill>
                    <a:schemeClr val="tx1"/>
                  </a:solidFill>
                </a:rPr>
                <a:t>emplate dabase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4C613E1-40E2-2648-BC90-CA14E50CCCB3}"/>
              </a:ext>
            </a:extLst>
          </p:cNvPr>
          <p:cNvGrpSpPr/>
          <p:nvPr/>
        </p:nvGrpSpPr>
        <p:grpSpPr>
          <a:xfrm>
            <a:off x="3474902" y="4243501"/>
            <a:ext cx="1223581" cy="914400"/>
            <a:chOff x="2815892" y="3535818"/>
            <a:chExt cx="1223581" cy="914400"/>
          </a:xfrm>
        </p:grpSpPr>
        <p:pic>
          <p:nvPicPr>
            <p:cNvPr id="33" name="Graphic 32" descr="Thought bubble with solid fill">
              <a:extLst>
                <a:ext uri="{FF2B5EF4-FFF2-40B4-BE49-F238E27FC236}">
                  <a16:creationId xmlns:a16="http://schemas.microsoft.com/office/drawing/2014/main" id="{FFB769C0-2E7B-2744-A218-BF389AC8E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15892" y="3535818"/>
              <a:ext cx="1223581" cy="914400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3A917AA-045C-CA42-8CE7-06873FFFFAD0}"/>
                </a:ext>
              </a:extLst>
            </p:cNvPr>
            <p:cNvSpPr txBox="1"/>
            <p:nvPr/>
          </p:nvSpPr>
          <p:spPr>
            <a:xfrm>
              <a:off x="3054507" y="3769252"/>
              <a:ext cx="68800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>
                  <a:solidFill>
                    <a:schemeClr val="tx1"/>
                  </a:solidFill>
                </a:rPr>
                <a:t>P</a:t>
              </a:r>
              <a:r>
                <a:rPr lang="en-PK" sz="1000" dirty="0">
                  <a:solidFill>
                    <a:schemeClr val="tx1"/>
                  </a:solidFill>
                </a:rPr>
                <a:t>ostgres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AD716EE-DDBA-CD45-B709-4A32EAAEEA1C}"/>
              </a:ext>
            </a:extLst>
          </p:cNvPr>
          <p:cNvGrpSpPr/>
          <p:nvPr/>
        </p:nvGrpSpPr>
        <p:grpSpPr>
          <a:xfrm>
            <a:off x="4850883" y="4009011"/>
            <a:ext cx="1385511" cy="914400"/>
            <a:chOff x="2815892" y="3535818"/>
            <a:chExt cx="1385511" cy="914400"/>
          </a:xfrm>
        </p:grpSpPr>
        <p:pic>
          <p:nvPicPr>
            <p:cNvPr id="36" name="Graphic 35" descr="Thought bubble with solid fill">
              <a:extLst>
                <a:ext uri="{FF2B5EF4-FFF2-40B4-BE49-F238E27FC236}">
                  <a16:creationId xmlns:a16="http://schemas.microsoft.com/office/drawing/2014/main" id="{7007626B-9EE3-4D4C-A4FE-ACE3BE47B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15892" y="3535818"/>
              <a:ext cx="1385511" cy="9144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7519FE0-9234-F24E-8AD9-858810CBFFAF}"/>
                </a:ext>
              </a:extLst>
            </p:cNvPr>
            <p:cNvSpPr txBox="1"/>
            <p:nvPr/>
          </p:nvSpPr>
          <p:spPr>
            <a:xfrm>
              <a:off x="3211819" y="3769252"/>
              <a:ext cx="5373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solidFill>
                    <a:schemeClr val="tx1"/>
                  </a:solidFill>
                </a:rPr>
                <a:t>16384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A4473A76-DEB0-FA4D-B30A-1EDEBCE2D459}"/>
              </a:ext>
            </a:extLst>
          </p:cNvPr>
          <p:cNvSpPr txBox="1"/>
          <p:nvPr/>
        </p:nvSpPr>
        <p:spPr>
          <a:xfrm>
            <a:off x="1118108" y="3309300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AFE0EA-9B8D-1142-AAB8-24C1475333AD}"/>
              </a:ext>
            </a:extLst>
          </p:cNvPr>
          <p:cNvSpPr txBox="1"/>
          <p:nvPr/>
        </p:nvSpPr>
        <p:spPr>
          <a:xfrm>
            <a:off x="1278818" y="3817895"/>
            <a:ext cx="492443" cy="246221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/dev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81BC2AE-637A-BE42-B842-27CC46C0312D}"/>
              </a:ext>
            </a:extLst>
          </p:cNvPr>
          <p:cNvSpPr txBox="1"/>
          <p:nvPr/>
        </p:nvSpPr>
        <p:spPr>
          <a:xfrm>
            <a:off x="1785291" y="4423634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/data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2BE23E2-03AE-D347-959E-0CD1035D5AC5}"/>
              </a:ext>
            </a:extLst>
          </p:cNvPr>
          <p:cNvSpPr txBox="1"/>
          <p:nvPr/>
        </p:nvSpPr>
        <p:spPr>
          <a:xfrm>
            <a:off x="3041494" y="5036987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13680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53BA18F-CCDA-6D40-B2DB-5C2F67526FA9}"/>
              </a:ext>
            </a:extLst>
          </p:cNvPr>
          <p:cNvSpPr txBox="1"/>
          <p:nvPr/>
        </p:nvSpPr>
        <p:spPr>
          <a:xfrm>
            <a:off x="3078543" y="4382148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40E9FC0-8FBF-4F4C-8867-96D5623B7B0C}"/>
              </a:ext>
            </a:extLst>
          </p:cNvPr>
          <p:cNvGrpSpPr/>
          <p:nvPr/>
        </p:nvGrpSpPr>
        <p:grpSpPr>
          <a:xfrm>
            <a:off x="5346489" y="5057075"/>
            <a:ext cx="1385511" cy="914400"/>
            <a:chOff x="2815892" y="3535818"/>
            <a:chExt cx="1385511" cy="914400"/>
          </a:xfrm>
        </p:grpSpPr>
        <p:pic>
          <p:nvPicPr>
            <p:cNvPr id="44" name="Graphic 43" descr="Thought bubble with solid fill">
              <a:extLst>
                <a:ext uri="{FF2B5EF4-FFF2-40B4-BE49-F238E27FC236}">
                  <a16:creationId xmlns:a16="http://schemas.microsoft.com/office/drawing/2014/main" id="{EFAF1773-9FCF-D847-841E-0ADBDE6B2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15892" y="3535818"/>
              <a:ext cx="1385511" cy="9144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EA24ABD-D108-4749-BF1B-DE989E5B23EA}"/>
                </a:ext>
              </a:extLst>
            </p:cNvPr>
            <p:cNvSpPr txBox="1"/>
            <p:nvPr/>
          </p:nvSpPr>
          <p:spPr>
            <a:xfrm>
              <a:off x="3211819" y="3769252"/>
              <a:ext cx="5373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solidFill>
                    <a:schemeClr val="tx1"/>
                  </a:solidFill>
                </a:rPr>
                <a:t>16388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063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180000" y="3721101"/>
            <a:ext cx="11757534" cy="2310646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INDEX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</a:rPr>
              <a:t>CONCURRENTLY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idx_btree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ON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USING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BTREE(id);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CREATE INDEX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Time: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23025.372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800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00:23.025)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</p:txBody>
      </p:sp>
      <p:sp>
        <p:nvSpPr>
          <p:cNvPr id="141" name="Google Shape;141;p15"/>
          <p:cNvSpPr/>
          <p:nvPr/>
        </p:nvSpPr>
        <p:spPr>
          <a:xfrm>
            <a:off x="180000" y="1494543"/>
            <a:ext cx="11757534" cy="1642356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INDEX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idx_btree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ON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USING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BTREE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(id);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CREATE INDEX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Time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12303.172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(00:12.303)</a:t>
            </a:r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dirty="0"/>
              <a:t>Creating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dirty="0"/>
              <a:t>Index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dirty="0"/>
              <a:t>(CONCURRENTLY)</a:t>
            </a:r>
            <a:endParaRPr dirty="0"/>
          </a:p>
        </p:txBody>
      </p:sp>
      <p:sp>
        <p:nvSpPr>
          <p:cNvPr id="148" name="Google Shape;148;p15"/>
          <p:cNvSpPr txBox="1"/>
          <p:nvPr/>
        </p:nvSpPr>
        <p:spPr>
          <a:xfrm>
            <a:off x="179999" y="900000"/>
            <a:ext cx="1188000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indent="-342900"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sym typeface="Exo 2"/>
              </a:rPr>
              <a:t>PostgreSQL locks the table when creating index</a:t>
            </a:r>
            <a:endParaRPr sz="1800" dirty="0">
              <a:solidFill>
                <a:srgbClr val="373737"/>
              </a:solidFill>
              <a:latin typeface="Exo 2"/>
            </a:endParaRP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22A7F92-4BE3-774D-8AE5-AB84700EE5CE}"/>
              </a:ext>
            </a:extLst>
          </p:cNvPr>
          <p:cNvSpPr txBox="1"/>
          <p:nvPr/>
        </p:nvSpPr>
        <p:spPr>
          <a:xfrm>
            <a:off x="180000" y="3239184"/>
            <a:ext cx="11259905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>
              <a:buClr>
                <a:srgbClr val="373737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/>
              <a:t>CONCURRENTLY option creates the index without locking the table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5967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Expression Index</a:t>
            </a:r>
            <a:endParaRPr b="0" dirty="0"/>
          </a:p>
        </p:txBody>
      </p:sp>
      <p:sp>
        <p:nvSpPr>
          <p:cNvPr id="170" name="Google Shape;170;p17"/>
          <p:cNvSpPr txBox="1">
            <a:spLocks noChangeAspect="1"/>
          </p:cNvSpPr>
          <p:nvPr/>
        </p:nvSpPr>
        <p:spPr>
          <a:xfrm>
            <a:off x="157153" y="3286768"/>
            <a:ext cx="5914800" cy="44271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3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3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3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3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3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idx_name ON admin (name);</a:t>
            </a:r>
            <a:endParaRPr sz="1300" dirty="0"/>
          </a:p>
        </p:txBody>
      </p:sp>
      <p:sp>
        <p:nvSpPr>
          <p:cNvPr id="171" name="Google Shape;171;p17"/>
          <p:cNvSpPr txBox="1">
            <a:spLocks noChangeAspect="1"/>
          </p:cNvSpPr>
          <p:nvPr/>
        </p:nvSpPr>
        <p:spPr>
          <a:xfrm>
            <a:off x="157153" y="1300050"/>
            <a:ext cx="5914800" cy="1841154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EXPLAIN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ANALYZE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</a:p>
          <a:p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name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LIKE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'David';</a:t>
            </a:r>
          </a:p>
          <a:p>
            <a:pPr algn="ctr"/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     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-----------------------------------------------------------Seq Scan on admin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(name ~~ 'David'::text)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99999812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0.068 ms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24721.398 ms</a:t>
            </a:r>
          </a:p>
        </p:txBody>
      </p:sp>
      <p:sp>
        <p:nvSpPr>
          <p:cNvPr id="172" name="Google Shape;172;p17"/>
          <p:cNvSpPr txBox="1">
            <a:spLocks noChangeAspect="1"/>
          </p:cNvSpPr>
          <p:nvPr/>
        </p:nvSpPr>
        <p:spPr>
          <a:xfrm>
            <a:off x="157153" y="3874759"/>
            <a:ext cx="5914800" cy="254069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GB" sz="13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3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3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* from admin </a:t>
            </a:r>
          </a:p>
          <a:p>
            <a:r>
              <a:rPr lang="en-GB" sz="13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lower(name) </a:t>
            </a:r>
            <a:r>
              <a:rPr lang="en-GB" sz="13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LIKE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n-GB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algn="ctr"/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-----------------------------------------------------------Seq Scan on admin     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  Filter: (lower(name) ~~ '</a:t>
            </a:r>
            <a:r>
              <a:rPr lang="en-GB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'::text)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99999812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0.255 ms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71892.784 ms</a:t>
            </a:r>
          </a:p>
          <a:p>
            <a:b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GB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Google Shape;172;p17">
            <a:extLst>
              <a:ext uri="{FF2B5EF4-FFF2-40B4-BE49-F238E27FC236}">
                <a16:creationId xmlns:a16="http://schemas.microsoft.com/office/drawing/2014/main" id="{738E1092-688B-7F4B-A4D6-F9F4EEFEFAD1}"/>
              </a:ext>
            </a:extLst>
          </p:cNvPr>
          <p:cNvSpPr txBox="1">
            <a:spLocks noChangeAspect="1"/>
          </p:cNvSpPr>
          <p:nvPr/>
        </p:nvSpPr>
        <p:spPr>
          <a:xfrm>
            <a:off x="6121090" y="3874759"/>
            <a:ext cx="5914800" cy="2540692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ANALYZE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</a:p>
          <a:p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lower(name)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LIKE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n-GB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algn="ctr"/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  Index Scan using idx_name_exp on admin  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  Index Cond: (lower(name) = '</a:t>
            </a:r>
            <a:r>
              <a:rPr lang="en-GB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'::text)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(lower(name) ~~ '</a:t>
            </a:r>
            <a:r>
              <a:rPr lang="en-GB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'::text)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0.087 ms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1.157 ms</a:t>
            </a:r>
          </a:p>
          <a:p>
            <a:endParaRPr lang="en-GB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Google Shape;170;p17">
            <a:extLst>
              <a:ext uri="{FF2B5EF4-FFF2-40B4-BE49-F238E27FC236}">
                <a16:creationId xmlns:a16="http://schemas.microsoft.com/office/drawing/2014/main" id="{95716D29-478C-9540-948F-A5DA4280EC88}"/>
              </a:ext>
            </a:extLst>
          </p:cNvPr>
          <p:cNvSpPr txBox="1">
            <a:spLocks noChangeAspect="1"/>
          </p:cNvSpPr>
          <p:nvPr/>
        </p:nvSpPr>
        <p:spPr>
          <a:xfrm>
            <a:off x="6121090" y="3279284"/>
            <a:ext cx="5914800" cy="45189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3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3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3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3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3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idx_name_exp</a:t>
            </a:r>
            <a:r>
              <a:rPr lang="en-US" sz="13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ON admin (lower(name));</a:t>
            </a:r>
            <a:endParaRPr sz="1300" dirty="0"/>
          </a:p>
        </p:txBody>
      </p:sp>
      <p:sp>
        <p:nvSpPr>
          <p:cNvPr id="8" name="Google Shape;171;p17">
            <a:extLst>
              <a:ext uri="{FF2B5EF4-FFF2-40B4-BE49-F238E27FC236}">
                <a16:creationId xmlns:a16="http://schemas.microsoft.com/office/drawing/2014/main" id="{0F500E81-A295-1F4A-A81B-AFCB039E046A}"/>
              </a:ext>
            </a:extLst>
          </p:cNvPr>
          <p:cNvSpPr txBox="1">
            <a:spLocks noChangeAspect="1"/>
          </p:cNvSpPr>
          <p:nvPr/>
        </p:nvSpPr>
        <p:spPr>
          <a:xfrm>
            <a:off x="6121090" y="1285082"/>
            <a:ext cx="5914800" cy="1852244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EXPLAIN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ANALYZE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</a:p>
          <a:p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lower(name) </a:t>
            </a:r>
            <a:r>
              <a:rPr lang="en-GB" sz="1300" b="1" dirty="0">
                <a:solidFill>
                  <a:srgbClr val="0070C0"/>
                </a:solidFill>
                <a:latin typeface="Courier New"/>
                <a:cs typeface="Courier New"/>
              </a:rPr>
              <a:t>LIKE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n-GB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pPr algn="ctr"/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-----------------------------------------------------------Seq Scan on admin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(lower(name) ~~ '</a:t>
            </a:r>
            <a:r>
              <a:rPr lang="en-GB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'::text)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99999812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0.118 ms</a:t>
            </a:r>
          </a:p>
          <a:p>
            <a:r>
              <a:rPr lang="en-GB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80422.699 ms</a:t>
            </a:r>
          </a:p>
          <a:p>
            <a:endParaRPr lang="en-GB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Google Shape;170;p17">
            <a:extLst>
              <a:ext uri="{FF2B5EF4-FFF2-40B4-BE49-F238E27FC236}">
                <a16:creationId xmlns:a16="http://schemas.microsoft.com/office/drawing/2014/main" id="{4B6B02B5-6D2F-D14A-A867-67053772EE5B}"/>
              </a:ext>
            </a:extLst>
          </p:cNvPr>
          <p:cNvSpPr txBox="1">
            <a:spLocks noChangeAspect="1"/>
          </p:cNvSpPr>
          <p:nvPr/>
        </p:nvSpPr>
        <p:spPr>
          <a:xfrm>
            <a:off x="157153" y="764747"/>
            <a:ext cx="5914800" cy="44271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300" b="1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Index based on Column</a:t>
            </a:r>
            <a:endParaRPr sz="1300" dirty="0">
              <a:solidFill>
                <a:schemeClr val="tx1"/>
              </a:solidFill>
            </a:endParaRPr>
          </a:p>
        </p:txBody>
      </p:sp>
      <p:sp>
        <p:nvSpPr>
          <p:cNvPr id="10" name="Google Shape;170;p17">
            <a:extLst>
              <a:ext uri="{FF2B5EF4-FFF2-40B4-BE49-F238E27FC236}">
                <a16:creationId xmlns:a16="http://schemas.microsoft.com/office/drawing/2014/main" id="{C5F8EACC-E2E2-2B44-924E-974C6BE21DDF}"/>
              </a:ext>
            </a:extLst>
          </p:cNvPr>
          <p:cNvSpPr txBox="1">
            <a:spLocks noChangeAspect="1"/>
          </p:cNvSpPr>
          <p:nvPr/>
        </p:nvSpPr>
        <p:spPr>
          <a:xfrm>
            <a:off x="6121090" y="764747"/>
            <a:ext cx="5914800" cy="44271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300" b="1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Index based on Expression</a:t>
            </a:r>
            <a:endParaRPr sz="13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06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AEBEA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2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3" dur="2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2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5D5D5"/>
                                      </p:to>
                                    </p:animClr>
                                    <p:set>
                                      <p:cBhvr>
                                        <p:cTn id="19" dur="2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5D5D5"/>
                                      </p:to>
                                    </p:animClr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2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7" dur="2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2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5D5D5"/>
                                      </p:to>
                                    </p:animClr>
                                    <p:set>
                                      <p:cBhvr>
                                        <p:cTn id="4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5D5D5"/>
                                      </p:to>
                                    </p:animClr>
                                    <p:set>
                                      <p:cBhvr>
                                        <p:cTn id="4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5D5D5"/>
                                      </p:to>
                                    </p:animClr>
                                    <p:set>
                                      <p:cBhvr>
                                        <p:cTn id="6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6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5D5D5"/>
                                      </p:to>
                                    </p:animClr>
                                    <p:set>
                                      <p:cBhvr>
                                        <p:cTn id="7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/>
              <a:t>Expression Index 2/2</a:t>
            </a:r>
            <a:endParaRPr b="0"/>
          </a:p>
        </p:txBody>
      </p:sp>
      <p:sp>
        <p:nvSpPr>
          <p:cNvPr id="179" name="Google Shape;179;p18"/>
          <p:cNvSpPr txBox="1">
            <a:spLocks noGrp="1"/>
          </p:cNvSpPr>
          <p:nvPr>
            <p:ph type="body" idx="4294967295"/>
          </p:nvPr>
        </p:nvSpPr>
        <p:spPr>
          <a:xfrm>
            <a:off x="180000" y="3684796"/>
            <a:ext cx="11799887" cy="2541587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6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(dt + (INTERVAL '2 days'))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  &lt; now();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                                     QUERY PLAN                                      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Bitmap Heap Scan </a:t>
            </a: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on bar  (cost=62449.77..184477.10 rows=3333333 width=40)</a:t>
            </a:r>
            <a:endParaRPr b="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  Recheck Cond: ((dt + '2 days'::interval) &lt; now())</a:t>
            </a:r>
            <a:endParaRPr b="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  -&gt;  Bitmap Index Scan on </a:t>
            </a:r>
            <a:r>
              <a:rPr lang="en-US" sz="1600" b="0" dirty="0" err="1">
                <a:latin typeface="Courier New"/>
                <a:ea typeface="Courier New"/>
                <a:cs typeface="Courier New"/>
                <a:sym typeface="Courier New"/>
              </a:rPr>
              <a:t>idx_math_exp</a:t>
            </a: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 (cost=0.00..61616.43 rows=3333333 width=0)</a:t>
            </a:r>
            <a:endParaRPr b="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        Index Cond: ((dt + '2 days'::interval) &lt; now())</a:t>
            </a:r>
            <a:endParaRPr b="0" dirty="0"/>
          </a:p>
        </p:txBody>
      </p:sp>
      <p:sp>
        <p:nvSpPr>
          <p:cNvPr id="180" name="Google Shape;180;p18"/>
          <p:cNvSpPr txBox="1"/>
          <p:nvPr/>
        </p:nvSpPr>
        <p:spPr>
          <a:xfrm>
            <a:off x="180000" y="2882618"/>
            <a:ext cx="11799479" cy="44217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idx_math_exp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((dt + (INTERVAL '2 days'))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</p:txBody>
      </p:sp>
      <p:sp>
        <p:nvSpPr>
          <p:cNvPr id="181" name="Google Shape;181;p18"/>
          <p:cNvSpPr txBox="1"/>
          <p:nvPr/>
        </p:nvSpPr>
        <p:spPr>
          <a:xfrm>
            <a:off x="196260" y="843645"/>
            <a:ext cx="11799479" cy="184140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(dt + (INTERVAL '2 days'))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&lt; now();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                        QUERY PLAN 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Seq Scan on bar  (cost=0.00..238694.00 rows=3333333 width=40)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((dt + '2 days'::interval) &lt; now())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159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Partial Index</a:t>
            </a:r>
            <a:endParaRPr b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8CCA73A-AA1A-1147-9C50-1D1873390D82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75965" y="757238"/>
            <a:ext cx="5902325" cy="5419725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>
            <a:normAutofit fontScale="92500" lnSpcReduction="10000"/>
          </a:bodyPr>
          <a:lstStyle/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Index</a:t>
            </a: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endParaRPr lang="en-US" sz="1200" b="1" dirty="0">
              <a:solidFill>
                <a:srgbClr val="0070C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idx_full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ON bar(id);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*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WHERE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id  &lt; 1000 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AND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name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LIKE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'text1000’;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ctr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QUERY PLAN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--------------------------------------------------------------------------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Bitmap Heap Scan on bar  (cost=61568.60..</a:t>
            </a:r>
            <a:r>
              <a:rPr lang="en-US" sz="1200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175262.59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rows=16667 width=40)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Recheck Cond: (id &lt; 1000)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Filter: ((name)::text ~~ 'text1000'::text)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-&gt;  Bitmap Index Scan on </a:t>
            </a:r>
            <a:r>
              <a:rPr lang="en-US" sz="12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idx_full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(cost=0.00..61564.43 rows=3333333 width=0)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      Index Cond: (id &lt; 1000)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endParaRPr lang="en-US" sz="1200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pg_size_pretty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pg_total_relation_size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('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</a:t>
            </a:r>
            <a:r>
              <a:rPr lang="en-US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ourier New"/>
              </a:rPr>
              <a:t>full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'));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pg_size_pretty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FF0000"/>
              </a:buClr>
              <a:buSzPts val="1000"/>
              <a:buNone/>
            </a:pP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214 MB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(1 row)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PK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A52AE-8E0A-EC4A-AE64-325FA5DD0CCA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518275" y="757238"/>
            <a:ext cx="5673725" cy="5419725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Partial Index</a:t>
            </a:r>
          </a:p>
          <a:p>
            <a:pPr marL="0" indent="0">
              <a:buNone/>
            </a:pPr>
            <a:endParaRPr lang="en-US" b="1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idx_part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ON bar(id) where id &lt; 1000;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  &lt; 1000 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name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'text1000’;</a:t>
            </a:r>
            <a:endParaRPr lang="en-US" dirty="0"/>
          </a:p>
          <a:p>
            <a:pPr marL="0" lvl="0" indent="0" algn="ctr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QUERY PLAN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Bitmap Heap Scan on bar  (cost=199.44..113893.44 rows=16667 width=40)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Recheck Cond: (id &lt; 1000)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((name)::text ~~ 'text1000'::text)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-&gt;  Bitmap Index Scan on </a:t>
            </a:r>
            <a:r>
              <a:rPr lang="en-US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idx_part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(cost=0.00..195.28 rows=3333333 width=0)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Index Cond: (id &lt; 1000)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endParaRPr lang="en-US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pg_size_pretty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pg_total_relation_size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('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idx_part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'));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pg_size_pretty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FF0000"/>
              </a:buClr>
              <a:buSzPts val="1000"/>
              <a:buNone/>
            </a:pPr>
            <a:r>
              <a:rPr lang="en-US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 240 kB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(1 row)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PK" dirty="0"/>
          </a:p>
        </p:txBody>
      </p:sp>
      <p:sp>
        <p:nvSpPr>
          <p:cNvPr id="191" name="Google Shape;191;p19"/>
          <p:cNvSpPr/>
          <p:nvPr/>
        </p:nvSpPr>
        <p:spPr>
          <a:xfrm>
            <a:off x="268755" y="5500878"/>
            <a:ext cx="686928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6644012" y="5399095"/>
            <a:ext cx="650242" cy="259503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1069528" y="5528847"/>
            <a:ext cx="2248575" cy="27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Look at the size of the index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7402875" y="5298046"/>
            <a:ext cx="2248575" cy="46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Why create full index if we don’t need that.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10142175" y="1068904"/>
            <a:ext cx="991728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8947800" y="1648096"/>
            <a:ext cx="1884098" cy="276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Index where id &lt; 1000 only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5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>
            <a:spLocks noGrp="1"/>
          </p:cNvSpPr>
          <p:nvPr>
            <p:ph type="title" idx="4294967295"/>
          </p:nvPr>
        </p:nvSpPr>
        <p:spPr>
          <a:xfrm>
            <a:off x="960000" y="3658167"/>
            <a:ext cx="3573200" cy="160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Index Methods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4294967295"/>
          </p:nvPr>
        </p:nvSpPr>
        <p:spPr>
          <a:xfrm>
            <a:off x="844667" y="720000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28" name="Google Shape;328;p31"/>
          <p:cNvGrpSpPr/>
          <p:nvPr/>
        </p:nvGrpSpPr>
        <p:grpSpPr>
          <a:xfrm>
            <a:off x="6200811" y="2158231"/>
            <a:ext cx="3975967" cy="2887147"/>
            <a:chOff x="4650608" y="1618673"/>
            <a:chExt cx="2981975" cy="2165360"/>
          </a:xfrm>
        </p:grpSpPr>
        <p:sp>
          <p:nvSpPr>
            <p:cNvPr id="329" name="Google Shape;329;p31"/>
            <p:cNvSpPr/>
            <p:nvPr/>
          </p:nvSpPr>
          <p:spPr>
            <a:xfrm>
              <a:off x="4650608" y="2006383"/>
              <a:ext cx="2905983" cy="1777650"/>
            </a:xfrm>
            <a:custGeom>
              <a:avLst/>
              <a:gdLst/>
              <a:ahLst/>
              <a:cxnLst/>
              <a:rect l="l" t="t" r="r" b="b"/>
              <a:pathLst>
                <a:path w="29981" h="18340" extrusionOk="0">
                  <a:moveTo>
                    <a:pt x="14599" y="0"/>
                  </a:moveTo>
                  <a:lnTo>
                    <a:pt x="0" y="2177"/>
                  </a:lnTo>
                  <a:lnTo>
                    <a:pt x="6196" y="17912"/>
                  </a:lnTo>
                  <a:cubicBezTo>
                    <a:pt x="8545" y="16700"/>
                    <a:pt x="11669" y="15862"/>
                    <a:pt x="14726" y="15862"/>
                  </a:cubicBezTo>
                  <a:cubicBezTo>
                    <a:pt x="15921" y="15862"/>
                    <a:pt x="17106" y="15990"/>
                    <a:pt x="18230" y="16274"/>
                  </a:cubicBezTo>
                  <a:cubicBezTo>
                    <a:pt x="22768" y="16355"/>
                    <a:pt x="26856" y="16876"/>
                    <a:pt x="29981" y="18339"/>
                  </a:cubicBezTo>
                  <a:lnTo>
                    <a:pt x="25992" y="1463"/>
                  </a:lnTo>
                  <a:lnTo>
                    <a:pt x="14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4712641" y="1705617"/>
              <a:ext cx="1704858" cy="1878552"/>
            </a:xfrm>
            <a:custGeom>
              <a:avLst/>
              <a:gdLst/>
              <a:ahLst/>
              <a:cxnLst/>
              <a:rect l="l" t="t" r="r" b="b"/>
              <a:pathLst>
                <a:path w="17589" h="19381" extrusionOk="0">
                  <a:moveTo>
                    <a:pt x="7987" y="0"/>
                  </a:moveTo>
                  <a:cubicBezTo>
                    <a:pt x="5637" y="0"/>
                    <a:pt x="2894" y="1060"/>
                    <a:pt x="1" y="3707"/>
                  </a:cubicBezTo>
                  <a:lnTo>
                    <a:pt x="5829" y="18875"/>
                  </a:lnTo>
                  <a:cubicBezTo>
                    <a:pt x="7996" y="17947"/>
                    <a:pt x="10194" y="17204"/>
                    <a:pt x="12294" y="17204"/>
                  </a:cubicBezTo>
                  <a:cubicBezTo>
                    <a:pt x="14169" y="17204"/>
                    <a:pt x="15965" y="17797"/>
                    <a:pt x="17589" y="19380"/>
                  </a:cubicBezTo>
                  <a:lnTo>
                    <a:pt x="13959" y="3103"/>
                  </a:lnTo>
                  <a:cubicBezTo>
                    <a:pt x="12648" y="1263"/>
                    <a:pt x="10552" y="0"/>
                    <a:pt x="798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6065652" y="1697088"/>
              <a:ext cx="1566930" cy="1948824"/>
            </a:xfrm>
            <a:custGeom>
              <a:avLst/>
              <a:gdLst/>
              <a:ahLst/>
              <a:cxnLst/>
              <a:rect l="l" t="t" r="r" b="b"/>
              <a:pathLst>
                <a:path w="16166" h="20106" extrusionOk="0">
                  <a:moveTo>
                    <a:pt x="5231" y="1"/>
                  </a:moveTo>
                  <a:cubicBezTo>
                    <a:pt x="3174" y="1"/>
                    <a:pt x="1409" y="991"/>
                    <a:pt x="0" y="3191"/>
                  </a:cubicBezTo>
                  <a:lnTo>
                    <a:pt x="3631" y="19465"/>
                  </a:lnTo>
                  <a:cubicBezTo>
                    <a:pt x="5288" y="17950"/>
                    <a:pt x="7062" y="17255"/>
                    <a:pt x="8935" y="17255"/>
                  </a:cubicBezTo>
                  <a:cubicBezTo>
                    <a:pt x="11209" y="17255"/>
                    <a:pt x="13630" y="18280"/>
                    <a:pt x="16165" y="20105"/>
                  </a:cubicBezTo>
                  <a:lnTo>
                    <a:pt x="10469" y="1662"/>
                  </a:lnTo>
                  <a:cubicBezTo>
                    <a:pt x="8570" y="588"/>
                    <a:pt x="6814" y="1"/>
                    <a:pt x="5231" y="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4774093" y="1647461"/>
              <a:ext cx="1643600" cy="1936418"/>
            </a:xfrm>
            <a:custGeom>
              <a:avLst/>
              <a:gdLst/>
              <a:ahLst/>
              <a:cxnLst/>
              <a:rect l="l" t="t" r="r" b="b"/>
              <a:pathLst>
                <a:path w="16957" h="19978" extrusionOk="0">
                  <a:moveTo>
                    <a:pt x="6694" y="0"/>
                  </a:moveTo>
                  <a:cubicBezTo>
                    <a:pt x="4709" y="0"/>
                    <a:pt x="2466" y="630"/>
                    <a:pt x="1" y="1838"/>
                  </a:cubicBezTo>
                  <a:lnTo>
                    <a:pt x="5142" y="16467"/>
                  </a:lnTo>
                  <a:cubicBezTo>
                    <a:pt x="6253" y="16282"/>
                    <a:pt x="7304" y="16190"/>
                    <a:pt x="8297" y="16190"/>
                  </a:cubicBezTo>
                  <a:cubicBezTo>
                    <a:pt x="11985" y="16190"/>
                    <a:pt x="14867" y="17460"/>
                    <a:pt x="16956" y="19977"/>
                  </a:cubicBezTo>
                  <a:lnTo>
                    <a:pt x="13325" y="3702"/>
                  </a:lnTo>
                  <a:cubicBezTo>
                    <a:pt x="11664" y="1191"/>
                    <a:pt x="9423" y="0"/>
                    <a:pt x="6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6065652" y="1618673"/>
              <a:ext cx="1566930" cy="1965205"/>
            </a:xfrm>
            <a:custGeom>
              <a:avLst/>
              <a:gdLst/>
              <a:ahLst/>
              <a:cxnLst/>
              <a:rect l="l" t="t" r="r" b="b"/>
              <a:pathLst>
                <a:path w="16166" h="20275" extrusionOk="0">
                  <a:moveTo>
                    <a:pt x="5481" y="1"/>
                  </a:moveTo>
                  <a:cubicBezTo>
                    <a:pt x="2646" y="1"/>
                    <a:pt x="827" y="1345"/>
                    <a:pt x="0" y="4000"/>
                  </a:cubicBezTo>
                  <a:lnTo>
                    <a:pt x="3631" y="20274"/>
                  </a:lnTo>
                  <a:cubicBezTo>
                    <a:pt x="4510" y="17173"/>
                    <a:pt x="6752" y="15835"/>
                    <a:pt x="10029" y="15835"/>
                  </a:cubicBezTo>
                  <a:cubicBezTo>
                    <a:pt x="11792" y="15835"/>
                    <a:pt x="13854" y="16222"/>
                    <a:pt x="16165" y="16930"/>
                  </a:cubicBezTo>
                  <a:lnTo>
                    <a:pt x="9899" y="811"/>
                  </a:lnTo>
                  <a:cubicBezTo>
                    <a:pt x="8222" y="270"/>
                    <a:pt x="6750" y="1"/>
                    <a:pt x="5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6193112" y="1954333"/>
              <a:ext cx="774742" cy="277600"/>
            </a:xfrm>
            <a:custGeom>
              <a:avLst/>
              <a:gdLst/>
              <a:ahLst/>
              <a:cxnLst/>
              <a:rect l="l" t="t" r="r" b="b"/>
              <a:pathLst>
                <a:path w="7993" h="2864" extrusionOk="0">
                  <a:moveTo>
                    <a:pt x="5952" y="1"/>
                  </a:moveTo>
                  <a:cubicBezTo>
                    <a:pt x="5443" y="1"/>
                    <a:pt x="4912" y="43"/>
                    <a:pt x="4361" y="127"/>
                  </a:cubicBezTo>
                  <a:cubicBezTo>
                    <a:pt x="3160" y="309"/>
                    <a:pt x="1000" y="880"/>
                    <a:pt x="42" y="2639"/>
                  </a:cubicBezTo>
                  <a:cubicBezTo>
                    <a:pt x="1" y="2713"/>
                    <a:pt x="29" y="2804"/>
                    <a:pt x="103" y="2845"/>
                  </a:cubicBezTo>
                  <a:cubicBezTo>
                    <a:pt x="125" y="2857"/>
                    <a:pt x="151" y="2863"/>
                    <a:pt x="175" y="2863"/>
                  </a:cubicBezTo>
                  <a:cubicBezTo>
                    <a:pt x="228" y="2863"/>
                    <a:pt x="279" y="2835"/>
                    <a:pt x="309" y="2784"/>
                  </a:cubicBezTo>
                  <a:cubicBezTo>
                    <a:pt x="1205" y="1141"/>
                    <a:pt x="3260" y="602"/>
                    <a:pt x="4407" y="427"/>
                  </a:cubicBezTo>
                  <a:cubicBezTo>
                    <a:pt x="4943" y="345"/>
                    <a:pt x="5459" y="303"/>
                    <a:pt x="5952" y="303"/>
                  </a:cubicBezTo>
                  <a:cubicBezTo>
                    <a:pt x="6606" y="303"/>
                    <a:pt x="7220" y="376"/>
                    <a:pt x="7789" y="520"/>
                  </a:cubicBezTo>
                  <a:cubicBezTo>
                    <a:pt x="7801" y="523"/>
                    <a:pt x="7813" y="524"/>
                    <a:pt x="7825" y="524"/>
                  </a:cubicBezTo>
                  <a:cubicBezTo>
                    <a:pt x="7893" y="524"/>
                    <a:pt x="7956" y="478"/>
                    <a:pt x="7973" y="409"/>
                  </a:cubicBezTo>
                  <a:cubicBezTo>
                    <a:pt x="7992" y="328"/>
                    <a:pt x="7944" y="244"/>
                    <a:pt x="7863" y="225"/>
                  </a:cubicBezTo>
                  <a:cubicBezTo>
                    <a:pt x="7270" y="76"/>
                    <a:pt x="6631" y="1"/>
                    <a:pt x="5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6287907" y="2197427"/>
              <a:ext cx="728022" cy="178734"/>
            </a:xfrm>
            <a:custGeom>
              <a:avLst/>
              <a:gdLst/>
              <a:ahLst/>
              <a:cxnLst/>
              <a:rect l="l" t="t" r="r" b="b"/>
              <a:pathLst>
                <a:path w="7511" h="1844" extrusionOk="0">
                  <a:moveTo>
                    <a:pt x="6055" y="0"/>
                  </a:moveTo>
                  <a:cubicBezTo>
                    <a:pt x="5235" y="0"/>
                    <a:pt x="4406" y="32"/>
                    <a:pt x="3589" y="158"/>
                  </a:cubicBezTo>
                  <a:cubicBezTo>
                    <a:pt x="2169" y="376"/>
                    <a:pt x="985" y="853"/>
                    <a:pt x="75" y="1574"/>
                  </a:cubicBezTo>
                  <a:cubicBezTo>
                    <a:pt x="12" y="1625"/>
                    <a:pt x="0" y="1721"/>
                    <a:pt x="52" y="1787"/>
                  </a:cubicBezTo>
                  <a:cubicBezTo>
                    <a:pt x="81" y="1824"/>
                    <a:pt x="127" y="1843"/>
                    <a:pt x="173" y="1843"/>
                  </a:cubicBezTo>
                  <a:cubicBezTo>
                    <a:pt x="205" y="1843"/>
                    <a:pt x="239" y="1833"/>
                    <a:pt x="264" y="1812"/>
                  </a:cubicBezTo>
                  <a:cubicBezTo>
                    <a:pt x="1132" y="1122"/>
                    <a:pt x="2266" y="669"/>
                    <a:pt x="3635" y="458"/>
                  </a:cubicBezTo>
                  <a:cubicBezTo>
                    <a:pt x="4435" y="336"/>
                    <a:pt x="5253" y="304"/>
                    <a:pt x="6064" y="304"/>
                  </a:cubicBezTo>
                  <a:cubicBezTo>
                    <a:pt x="6496" y="304"/>
                    <a:pt x="6927" y="313"/>
                    <a:pt x="7353" y="323"/>
                  </a:cubicBezTo>
                  <a:cubicBezTo>
                    <a:pt x="7440" y="323"/>
                    <a:pt x="7506" y="258"/>
                    <a:pt x="7507" y="173"/>
                  </a:cubicBezTo>
                  <a:cubicBezTo>
                    <a:pt x="7510" y="90"/>
                    <a:pt x="7444" y="21"/>
                    <a:pt x="7359" y="18"/>
                  </a:cubicBezTo>
                  <a:cubicBezTo>
                    <a:pt x="6929" y="9"/>
                    <a:pt x="6493" y="0"/>
                    <a:pt x="60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6353139" y="2410668"/>
              <a:ext cx="742077" cy="176893"/>
            </a:xfrm>
            <a:custGeom>
              <a:avLst/>
              <a:gdLst/>
              <a:ahLst/>
              <a:cxnLst/>
              <a:rect l="l" t="t" r="r" b="b"/>
              <a:pathLst>
                <a:path w="7656" h="1825" extrusionOk="0">
                  <a:moveTo>
                    <a:pt x="5044" y="1"/>
                  </a:moveTo>
                  <a:cubicBezTo>
                    <a:pt x="4594" y="1"/>
                    <a:pt x="4058" y="10"/>
                    <a:pt x="3518" y="85"/>
                  </a:cubicBezTo>
                  <a:cubicBezTo>
                    <a:pt x="2261" y="260"/>
                    <a:pt x="1072" y="766"/>
                    <a:pt x="77" y="1554"/>
                  </a:cubicBezTo>
                  <a:cubicBezTo>
                    <a:pt x="10" y="1605"/>
                    <a:pt x="0" y="1701"/>
                    <a:pt x="52" y="1767"/>
                  </a:cubicBezTo>
                  <a:cubicBezTo>
                    <a:pt x="80" y="1804"/>
                    <a:pt x="127" y="1825"/>
                    <a:pt x="171" y="1825"/>
                  </a:cubicBezTo>
                  <a:cubicBezTo>
                    <a:pt x="203" y="1825"/>
                    <a:pt x="237" y="1813"/>
                    <a:pt x="266" y="1791"/>
                  </a:cubicBezTo>
                  <a:cubicBezTo>
                    <a:pt x="1219" y="1039"/>
                    <a:pt x="2358" y="553"/>
                    <a:pt x="3559" y="386"/>
                  </a:cubicBezTo>
                  <a:cubicBezTo>
                    <a:pt x="4082" y="313"/>
                    <a:pt x="4603" y="304"/>
                    <a:pt x="5044" y="304"/>
                  </a:cubicBezTo>
                  <a:cubicBezTo>
                    <a:pt x="5866" y="304"/>
                    <a:pt x="6693" y="342"/>
                    <a:pt x="7494" y="382"/>
                  </a:cubicBezTo>
                  <a:cubicBezTo>
                    <a:pt x="7498" y="382"/>
                    <a:pt x="7502" y="383"/>
                    <a:pt x="7506" y="383"/>
                  </a:cubicBezTo>
                  <a:cubicBezTo>
                    <a:pt x="7582" y="383"/>
                    <a:pt x="7648" y="316"/>
                    <a:pt x="7651" y="236"/>
                  </a:cubicBezTo>
                  <a:cubicBezTo>
                    <a:pt x="7656" y="154"/>
                    <a:pt x="7591" y="82"/>
                    <a:pt x="7507" y="77"/>
                  </a:cubicBezTo>
                  <a:cubicBezTo>
                    <a:pt x="6702" y="39"/>
                    <a:pt x="5870" y="1"/>
                    <a:pt x="50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6430100" y="2614603"/>
              <a:ext cx="782593" cy="169526"/>
            </a:xfrm>
            <a:custGeom>
              <a:avLst/>
              <a:gdLst/>
              <a:ahLst/>
              <a:cxnLst/>
              <a:rect l="l" t="t" r="r" b="b"/>
              <a:pathLst>
                <a:path w="8074" h="1749" extrusionOk="0">
                  <a:moveTo>
                    <a:pt x="7920" y="0"/>
                  </a:moveTo>
                  <a:cubicBezTo>
                    <a:pt x="6433" y="14"/>
                    <a:pt x="5194" y="40"/>
                    <a:pt x="3921" y="224"/>
                  </a:cubicBezTo>
                  <a:cubicBezTo>
                    <a:pt x="2415" y="442"/>
                    <a:pt x="1164" y="848"/>
                    <a:pt x="98" y="1466"/>
                  </a:cubicBezTo>
                  <a:cubicBezTo>
                    <a:pt x="26" y="1509"/>
                    <a:pt x="1" y="1602"/>
                    <a:pt x="42" y="1674"/>
                  </a:cubicBezTo>
                  <a:cubicBezTo>
                    <a:pt x="72" y="1722"/>
                    <a:pt x="122" y="1749"/>
                    <a:pt x="175" y="1749"/>
                  </a:cubicBezTo>
                  <a:cubicBezTo>
                    <a:pt x="201" y="1749"/>
                    <a:pt x="226" y="1745"/>
                    <a:pt x="250" y="1731"/>
                  </a:cubicBezTo>
                  <a:cubicBezTo>
                    <a:pt x="1283" y="1134"/>
                    <a:pt x="2497" y="738"/>
                    <a:pt x="3965" y="526"/>
                  </a:cubicBezTo>
                  <a:cubicBezTo>
                    <a:pt x="5220" y="345"/>
                    <a:pt x="6447" y="320"/>
                    <a:pt x="7923" y="305"/>
                  </a:cubicBezTo>
                  <a:cubicBezTo>
                    <a:pt x="8008" y="303"/>
                    <a:pt x="8073" y="234"/>
                    <a:pt x="8073" y="150"/>
                  </a:cubicBezTo>
                  <a:cubicBezTo>
                    <a:pt x="8072" y="68"/>
                    <a:pt x="8004" y="0"/>
                    <a:pt x="79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6523053" y="2870201"/>
              <a:ext cx="365901" cy="117088"/>
            </a:xfrm>
            <a:custGeom>
              <a:avLst/>
              <a:gdLst/>
              <a:ahLst/>
              <a:cxnLst/>
              <a:rect l="l" t="t" r="r" b="b"/>
              <a:pathLst>
                <a:path w="3775" h="1208" extrusionOk="0">
                  <a:moveTo>
                    <a:pt x="3620" y="1"/>
                  </a:moveTo>
                  <a:cubicBezTo>
                    <a:pt x="2954" y="7"/>
                    <a:pt x="2268" y="13"/>
                    <a:pt x="1605" y="185"/>
                  </a:cubicBezTo>
                  <a:cubicBezTo>
                    <a:pt x="1054" y="326"/>
                    <a:pt x="526" y="587"/>
                    <a:pt x="77" y="936"/>
                  </a:cubicBezTo>
                  <a:cubicBezTo>
                    <a:pt x="10" y="987"/>
                    <a:pt x="0" y="1083"/>
                    <a:pt x="52" y="1149"/>
                  </a:cubicBezTo>
                  <a:cubicBezTo>
                    <a:pt x="81" y="1187"/>
                    <a:pt x="125" y="1208"/>
                    <a:pt x="171" y="1208"/>
                  </a:cubicBezTo>
                  <a:cubicBezTo>
                    <a:pt x="205" y="1208"/>
                    <a:pt x="237" y="1198"/>
                    <a:pt x="265" y="1176"/>
                  </a:cubicBezTo>
                  <a:cubicBezTo>
                    <a:pt x="680" y="852"/>
                    <a:pt x="1172" y="610"/>
                    <a:pt x="1681" y="478"/>
                  </a:cubicBezTo>
                  <a:cubicBezTo>
                    <a:pt x="2311" y="316"/>
                    <a:pt x="2976" y="310"/>
                    <a:pt x="3623" y="304"/>
                  </a:cubicBezTo>
                  <a:cubicBezTo>
                    <a:pt x="3708" y="304"/>
                    <a:pt x="3774" y="236"/>
                    <a:pt x="3774" y="153"/>
                  </a:cubicBezTo>
                  <a:cubicBezTo>
                    <a:pt x="3771" y="69"/>
                    <a:pt x="3704" y="1"/>
                    <a:pt x="36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5189137" y="2060953"/>
              <a:ext cx="805564" cy="195890"/>
            </a:xfrm>
            <a:custGeom>
              <a:avLst/>
              <a:gdLst/>
              <a:ahLst/>
              <a:cxnLst/>
              <a:rect l="l" t="t" r="r" b="b"/>
              <a:pathLst>
                <a:path w="8311" h="2021" extrusionOk="0">
                  <a:moveTo>
                    <a:pt x="2841" y="0"/>
                  </a:moveTo>
                  <a:cubicBezTo>
                    <a:pt x="1882" y="0"/>
                    <a:pt x="880" y="135"/>
                    <a:pt x="83" y="714"/>
                  </a:cubicBezTo>
                  <a:cubicBezTo>
                    <a:pt x="16" y="762"/>
                    <a:pt x="1" y="858"/>
                    <a:pt x="51" y="925"/>
                  </a:cubicBezTo>
                  <a:cubicBezTo>
                    <a:pt x="79" y="967"/>
                    <a:pt x="125" y="988"/>
                    <a:pt x="172" y="988"/>
                  </a:cubicBezTo>
                  <a:cubicBezTo>
                    <a:pt x="203" y="988"/>
                    <a:pt x="235" y="979"/>
                    <a:pt x="263" y="959"/>
                  </a:cubicBezTo>
                  <a:cubicBezTo>
                    <a:pt x="993" y="427"/>
                    <a:pt x="1936" y="303"/>
                    <a:pt x="2844" y="303"/>
                  </a:cubicBezTo>
                  <a:cubicBezTo>
                    <a:pt x="3064" y="303"/>
                    <a:pt x="3282" y="310"/>
                    <a:pt x="3494" y="321"/>
                  </a:cubicBezTo>
                  <a:cubicBezTo>
                    <a:pt x="4240" y="359"/>
                    <a:pt x="5117" y="432"/>
                    <a:pt x="5961" y="694"/>
                  </a:cubicBezTo>
                  <a:cubicBezTo>
                    <a:pt x="6820" y="961"/>
                    <a:pt x="7534" y="1402"/>
                    <a:pt x="8023" y="1968"/>
                  </a:cubicBezTo>
                  <a:cubicBezTo>
                    <a:pt x="8054" y="2003"/>
                    <a:pt x="8097" y="2021"/>
                    <a:pt x="8139" y="2021"/>
                  </a:cubicBezTo>
                  <a:cubicBezTo>
                    <a:pt x="8176" y="2021"/>
                    <a:pt x="8211" y="2007"/>
                    <a:pt x="8241" y="1985"/>
                  </a:cubicBezTo>
                  <a:cubicBezTo>
                    <a:pt x="8303" y="1931"/>
                    <a:pt x="8310" y="1832"/>
                    <a:pt x="8256" y="1770"/>
                  </a:cubicBezTo>
                  <a:cubicBezTo>
                    <a:pt x="7729" y="1161"/>
                    <a:pt x="6968" y="689"/>
                    <a:pt x="6052" y="404"/>
                  </a:cubicBezTo>
                  <a:cubicBezTo>
                    <a:pt x="5179" y="132"/>
                    <a:pt x="4277" y="57"/>
                    <a:pt x="3510" y="19"/>
                  </a:cubicBezTo>
                  <a:cubicBezTo>
                    <a:pt x="3292" y="8"/>
                    <a:pt x="3067" y="0"/>
                    <a:pt x="28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5226163" y="2261109"/>
              <a:ext cx="761075" cy="197441"/>
            </a:xfrm>
            <a:custGeom>
              <a:avLst/>
              <a:gdLst/>
              <a:ahLst/>
              <a:cxnLst/>
              <a:rect l="l" t="t" r="r" b="b"/>
              <a:pathLst>
                <a:path w="7852" h="2037" extrusionOk="0">
                  <a:moveTo>
                    <a:pt x="3178" y="1"/>
                  </a:moveTo>
                  <a:cubicBezTo>
                    <a:pt x="2118" y="1"/>
                    <a:pt x="1053" y="246"/>
                    <a:pt x="105" y="714"/>
                  </a:cubicBezTo>
                  <a:cubicBezTo>
                    <a:pt x="31" y="750"/>
                    <a:pt x="0" y="843"/>
                    <a:pt x="37" y="918"/>
                  </a:cubicBezTo>
                  <a:cubicBezTo>
                    <a:pt x="64" y="971"/>
                    <a:pt x="118" y="1002"/>
                    <a:pt x="174" y="1002"/>
                  </a:cubicBezTo>
                  <a:cubicBezTo>
                    <a:pt x="196" y="1002"/>
                    <a:pt x="220" y="997"/>
                    <a:pt x="241" y="986"/>
                  </a:cubicBezTo>
                  <a:cubicBezTo>
                    <a:pt x="1147" y="538"/>
                    <a:pt x="2164" y="304"/>
                    <a:pt x="3177" y="304"/>
                  </a:cubicBezTo>
                  <a:cubicBezTo>
                    <a:pt x="3475" y="304"/>
                    <a:pt x="3772" y="324"/>
                    <a:pt x="4066" y="365"/>
                  </a:cubicBezTo>
                  <a:cubicBezTo>
                    <a:pt x="5359" y="543"/>
                    <a:pt x="6608" y="1123"/>
                    <a:pt x="7579" y="1999"/>
                  </a:cubicBezTo>
                  <a:cubicBezTo>
                    <a:pt x="7606" y="2024"/>
                    <a:pt x="7642" y="2037"/>
                    <a:pt x="7679" y="2037"/>
                  </a:cubicBezTo>
                  <a:cubicBezTo>
                    <a:pt x="7722" y="2037"/>
                    <a:pt x="7763" y="2021"/>
                    <a:pt x="7794" y="1988"/>
                  </a:cubicBezTo>
                  <a:cubicBezTo>
                    <a:pt x="7851" y="1927"/>
                    <a:pt x="7846" y="1831"/>
                    <a:pt x="7782" y="1773"/>
                  </a:cubicBezTo>
                  <a:cubicBezTo>
                    <a:pt x="6765" y="859"/>
                    <a:pt x="5461" y="251"/>
                    <a:pt x="4107" y="65"/>
                  </a:cubicBezTo>
                  <a:cubicBezTo>
                    <a:pt x="3800" y="22"/>
                    <a:pt x="3489" y="1"/>
                    <a:pt x="31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5359923" y="2521165"/>
              <a:ext cx="711351" cy="206553"/>
            </a:xfrm>
            <a:custGeom>
              <a:avLst/>
              <a:gdLst/>
              <a:ahLst/>
              <a:cxnLst/>
              <a:rect l="l" t="t" r="r" b="b"/>
              <a:pathLst>
                <a:path w="7339" h="2131" extrusionOk="0">
                  <a:moveTo>
                    <a:pt x="2832" y="1"/>
                  </a:moveTo>
                  <a:cubicBezTo>
                    <a:pt x="1995" y="1"/>
                    <a:pt x="1102" y="135"/>
                    <a:pt x="129" y="408"/>
                  </a:cubicBezTo>
                  <a:cubicBezTo>
                    <a:pt x="48" y="430"/>
                    <a:pt x="1" y="515"/>
                    <a:pt x="23" y="596"/>
                  </a:cubicBezTo>
                  <a:cubicBezTo>
                    <a:pt x="44" y="663"/>
                    <a:pt x="103" y="707"/>
                    <a:pt x="169" y="707"/>
                  </a:cubicBezTo>
                  <a:cubicBezTo>
                    <a:pt x="183" y="707"/>
                    <a:pt x="197" y="705"/>
                    <a:pt x="211" y="701"/>
                  </a:cubicBezTo>
                  <a:cubicBezTo>
                    <a:pt x="1159" y="436"/>
                    <a:pt x="2028" y="305"/>
                    <a:pt x="2838" y="305"/>
                  </a:cubicBezTo>
                  <a:cubicBezTo>
                    <a:pt x="3199" y="305"/>
                    <a:pt x="3548" y="331"/>
                    <a:pt x="3888" y="383"/>
                  </a:cubicBezTo>
                  <a:cubicBezTo>
                    <a:pt x="5198" y="583"/>
                    <a:pt x="6320" y="1185"/>
                    <a:pt x="7053" y="2076"/>
                  </a:cubicBezTo>
                  <a:cubicBezTo>
                    <a:pt x="7082" y="2112"/>
                    <a:pt x="7127" y="2130"/>
                    <a:pt x="7171" y="2130"/>
                  </a:cubicBezTo>
                  <a:cubicBezTo>
                    <a:pt x="7205" y="2130"/>
                    <a:pt x="7238" y="2120"/>
                    <a:pt x="7265" y="2098"/>
                  </a:cubicBezTo>
                  <a:cubicBezTo>
                    <a:pt x="7330" y="2043"/>
                    <a:pt x="7338" y="1948"/>
                    <a:pt x="7285" y="1884"/>
                  </a:cubicBezTo>
                  <a:cubicBezTo>
                    <a:pt x="6508" y="935"/>
                    <a:pt x="5316" y="295"/>
                    <a:pt x="3932" y="83"/>
                  </a:cubicBezTo>
                  <a:cubicBezTo>
                    <a:pt x="3576" y="28"/>
                    <a:pt x="3209" y="1"/>
                    <a:pt x="28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5461115" y="2823191"/>
              <a:ext cx="623535" cy="181254"/>
            </a:xfrm>
            <a:custGeom>
              <a:avLst/>
              <a:gdLst/>
              <a:ahLst/>
              <a:cxnLst/>
              <a:rect l="l" t="t" r="r" b="b"/>
              <a:pathLst>
                <a:path w="6433" h="1870" extrusionOk="0">
                  <a:moveTo>
                    <a:pt x="2081" y="1"/>
                  </a:moveTo>
                  <a:cubicBezTo>
                    <a:pt x="1414" y="1"/>
                    <a:pt x="747" y="118"/>
                    <a:pt x="120" y="352"/>
                  </a:cubicBezTo>
                  <a:cubicBezTo>
                    <a:pt x="42" y="381"/>
                    <a:pt x="0" y="467"/>
                    <a:pt x="30" y="546"/>
                  </a:cubicBezTo>
                  <a:cubicBezTo>
                    <a:pt x="53" y="609"/>
                    <a:pt x="111" y="647"/>
                    <a:pt x="174" y="647"/>
                  </a:cubicBezTo>
                  <a:cubicBezTo>
                    <a:pt x="191" y="647"/>
                    <a:pt x="208" y="644"/>
                    <a:pt x="226" y="638"/>
                  </a:cubicBezTo>
                  <a:cubicBezTo>
                    <a:pt x="818" y="416"/>
                    <a:pt x="1449" y="304"/>
                    <a:pt x="2081" y="304"/>
                  </a:cubicBezTo>
                  <a:cubicBezTo>
                    <a:pt x="2574" y="304"/>
                    <a:pt x="3066" y="372"/>
                    <a:pt x="3540" y="508"/>
                  </a:cubicBezTo>
                  <a:cubicBezTo>
                    <a:pt x="4472" y="776"/>
                    <a:pt x="5319" y="1294"/>
                    <a:pt x="6175" y="1846"/>
                  </a:cubicBezTo>
                  <a:cubicBezTo>
                    <a:pt x="6202" y="1862"/>
                    <a:pt x="6231" y="1870"/>
                    <a:pt x="6259" y="1870"/>
                  </a:cubicBezTo>
                  <a:cubicBezTo>
                    <a:pt x="6311" y="1870"/>
                    <a:pt x="6358" y="1846"/>
                    <a:pt x="6389" y="1800"/>
                  </a:cubicBezTo>
                  <a:cubicBezTo>
                    <a:pt x="6433" y="1730"/>
                    <a:pt x="6412" y="1636"/>
                    <a:pt x="6343" y="1590"/>
                  </a:cubicBezTo>
                  <a:cubicBezTo>
                    <a:pt x="5466" y="1025"/>
                    <a:pt x="4599" y="495"/>
                    <a:pt x="3627" y="217"/>
                  </a:cubicBezTo>
                  <a:cubicBezTo>
                    <a:pt x="3124" y="73"/>
                    <a:pt x="2602" y="1"/>
                    <a:pt x="20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423">
            <a:extLst>
              <a:ext uri="{FF2B5EF4-FFF2-40B4-BE49-F238E27FC236}">
                <a16:creationId xmlns:a16="http://schemas.microsoft.com/office/drawing/2014/main" id="{70E44474-01A1-3D45-A176-81A933A916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4400" y="1693199"/>
            <a:ext cx="2968931" cy="2966245"/>
          </a:xfrm>
          <a:custGeom>
            <a:avLst/>
            <a:gdLst>
              <a:gd name="T0" fmla="*/ 1313124 w 4766"/>
              <a:gd name="T1" fmla="*/ 2976216 h 4764"/>
              <a:gd name="T2" fmla="*/ 1060952 w 4766"/>
              <a:gd name="T3" fmla="*/ 2723519 h 4764"/>
              <a:gd name="T4" fmla="*/ 401123 w 4766"/>
              <a:gd name="T5" fmla="*/ 2065329 h 4764"/>
              <a:gd name="T6" fmla="*/ 133926 w 4766"/>
              <a:gd name="T7" fmla="*/ 1798267 h 4764"/>
              <a:gd name="T8" fmla="*/ 133926 w 4766"/>
              <a:gd name="T9" fmla="*/ 1798267 h 4764"/>
              <a:gd name="T10" fmla="*/ 133926 w 4766"/>
              <a:gd name="T11" fmla="*/ 1312460 h 4764"/>
              <a:gd name="T12" fmla="*/ 1313124 w 4766"/>
              <a:gd name="T13" fmla="*/ 133858 h 4764"/>
              <a:gd name="T14" fmla="*/ 1313124 w 4766"/>
              <a:gd name="T15" fmla="*/ 133858 h 4764"/>
              <a:gd name="T16" fmla="*/ 1799176 w 4766"/>
              <a:gd name="T17" fmla="*/ 133858 h 4764"/>
              <a:gd name="T18" fmla="*/ 2978374 w 4766"/>
              <a:gd name="T19" fmla="*/ 1312460 h 4764"/>
              <a:gd name="T20" fmla="*/ 2978374 w 4766"/>
              <a:gd name="T21" fmla="*/ 1312460 h 4764"/>
              <a:gd name="T22" fmla="*/ 2978374 w 4766"/>
              <a:gd name="T23" fmla="*/ 1798267 h 4764"/>
              <a:gd name="T24" fmla="*/ 1799176 w 4766"/>
              <a:gd name="T25" fmla="*/ 2976216 h 4764"/>
              <a:gd name="T26" fmla="*/ 1799176 w 4766"/>
              <a:gd name="T27" fmla="*/ 2976216 h 4764"/>
              <a:gd name="T28" fmla="*/ 1313124 w 4766"/>
              <a:gd name="T29" fmla="*/ 2976216 h 476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766" h="4764">
                <a:moveTo>
                  <a:pt x="2010" y="4558"/>
                </a:moveTo>
                <a:lnTo>
                  <a:pt x="1624" y="4171"/>
                </a:lnTo>
                <a:lnTo>
                  <a:pt x="614" y="3163"/>
                </a:lnTo>
                <a:lnTo>
                  <a:pt x="205" y="2754"/>
                </a:lnTo>
                <a:cubicBezTo>
                  <a:pt x="0" y="2548"/>
                  <a:pt x="0" y="2216"/>
                  <a:pt x="205" y="2010"/>
                </a:cubicBezTo>
                <a:lnTo>
                  <a:pt x="2010" y="205"/>
                </a:lnTo>
                <a:cubicBezTo>
                  <a:pt x="2216" y="0"/>
                  <a:pt x="2548" y="0"/>
                  <a:pt x="2754" y="205"/>
                </a:cubicBezTo>
                <a:lnTo>
                  <a:pt x="4559" y="2010"/>
                </a:lnTo>
                <a:cubicBezTo>
                  <a:pt x="4765" y="2216"/>
                  <a:pt x="4765" y="2548"/>
                  <a:pt x="4559" y="2754"/>
                </a:cubicBezTo>
                <a:lnTo>
                  <a:pt x="2754" y="4558"/>
                </a:lnTo>
                <a:cubicBezTo>
                  <a:pt x="2548" y="4763"/>
                  <a:pt x="2216" y="4763"/>
                  <a:pt x="2010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7" name="Freeform 424">
            <a:extLst>
              <a:ext uri="{FF2B5EF4-FFF2-40B4-BE49-F238E27FC236}">
                <a16:creationId xmlns:a16="http://schemas.microsoft.com/office/drawing/2014/main" id="{AF794873-1792-7147-8DD5-EB655C7D1B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5026" y="3467452"/>
            <a:ext cx="2968933" cy="2968993"/>
          </a:xfrm>
          <a:custGeom>
            <a:avLst/>
            <a:gdLst>
              <a:gd name="T0" fmla="*/ 1313778 w 4766"/>
              <a:gd name="T1" fmla="*/ 2978376 h 4766"/>
              <a:gd name="T2" fmla="*/ 134579 w 4766"/>
              <a:gd name="T3" fmla="*/ 1799177 h 4766"/>
              <a:gd name="T4" fmla="*/ 134579 w 4766"/>
              <a:gd name="T5" fmla="*/ 1799177 h 4766"/>
              <a:gd name="T6" fmla="*/ 134579 w 4766"/>
              <a:gd name="T7" fmla="*/ 1313778 h 4766"/>
              <a:gd name="T8" fmla="*/ 1313778 w 4766"/>
              <a:gd name="T9" fmla="*/ 134579 h 4766"/>
              <a:gd name="T10" fmla="*/ 1313778 w 4766"/>
              <a:gd name="T11" fmla="*/ 134579 h 4766"/>
              <a:gd name="T12" fmla="*/ 1799830 w 4766"/>
              <a:gd name="T13" fmla="*/ 134579 h 4766"/>
              <a:gd name="T14" fmla="*/ 2978376 w 4766"/>
              <a:gd name="T15" fmla="*/ 1313778 h 4766"/>
              <a:gd name="T16" fmla="*/ 2978376 w 4766"/>
              <a:gd name="T17" fmla="*/ 1313778 h 4766"/>
              <a:gd name="T18" fmla="*/ 2978376 w 4766"/>
              <a:gd name="T19" fmla="*/ 1799177 h 4766"/>
              <a:gd name="T20" fmla="*/ 1799830 w 4766"/>
              <a:gd name="T21" fmla="*/ 2978376 h 4766"/>
              <a:gd name="T22" fmla="*/ 1799830 w 4766"/>
              <a:gd name="T23" fmla="*/ 2978376 h 4766"/>
              <a:gd name="T24" fmla="*/ 1313778 w 4766"/>
              <a:gd name="T25" fmla="*/ 2978376 h 476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6">
                <a:moveTo>
                  <a:pt x="2011" y="4559"/>
                </a:moveTo>
                <a:lnTo>
                  <a:pt x="206" y="2754"/>
                </a:lnTo>
                <a:cubicBezTo>
                  <a:pt x="0" y="2549"/>
                  <a:pt x="0" y="2216"/>
                  <a:pt x="206" y="2011"/>
                </a:cubicBezTo>
                <a:lnTo>
                  <a:pt x="2011" y="206"/>
                </a:lnTo>
                <a:cubicBezTo>
                  <a:pt x="2216" y="0"/>
                  <a:pt x="2549" y="0"/>
                  <a:pt x="2755" y="206"/>
                </a:cubicBezTo>
                <a:lnTo>
                  <a:pt x="4559" y="2011"/>
                </a:lnTo>
                <a:cubicBezTo>
                  <a:pt x="4765" y="2216"/>
                  <a:pt x="4765" y="2549"/>
                  <a:pt x="4559" y="2754"/>
                </a:cubicBezTo>
                <a:lnTo>
                  <a:pt x="2755" y="4559"/>
                </a:lnTo>
                <a:cubicBezTo>
                  <a:pt x="2549" y="4765"/>
                  <a:pt x="2216" y="4765"/>
                  <a:pt x="2011" y="4559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8" name="Freeform 425">
            <a:extLst>
              <a:ext uri="{FF2B5EF4-FFF2-40B4-BE49-F238E27FC236}">
                <a16:creationId xmlns:a16="http://schemas.microsoft.com/office/drawing/2014/main" id="{E89C0477-E4D9-D34A-B487-303C4D746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2906" y="1693199"/>
            <a:ext cx="2968933" cy="2966245"/>
          </a:xfrm>
          <a:custGeom>
            <a:avLst/>
            <a:gdLst>
              <a:gd name="T0" fmla="*/ 1313778 w 4766"/>
              <a:gd name="T1" fmla="*/ 2976216 h 4764"/>
              <a:gd name="T2" fmla="*/ 134579 w 4766"/>
              <a:gd name="T3" fmla="*/ 1798267 h 4764"/>
              <a:gd name="T4" fmla="*/ 134579 w 4766"/>
              <a:gd name="T5" fmla="*/ 1798267 h 4764"/>
              <a:gd name="T6" fmla="*/ 134579 w 4766"/>
              <a:gd name="T7" fmla="*/ 1312460 h 4764"/>
              <a:gd name="T8" fmla="*/ 1313778 w 4766"/>
              <a:gd name="T9" fmla="*/ 133858 h 4764"/>
              <a:gd name="T10" fmla="*/ 1313778 w 4766"/>
              <a:gd name="T11" fmla="*/ 133858 h 4764"/>
              <a:gd name="T12" fmla="*/ 1799177 w 4766"/>
              <a:gd name="T13" fmla="*/ 133858 h 4764"/>
              <a:gd name="T14" fmla="*/ 2978376 w 4766"/>
              <a:gd name="T15" fmla="*/ 1312460 h 4764"/>
              <a:gd name="T16" fmla="*/ 2978376 w 4766"/>
              <a:gd name="T17" fmla="*/ 1312460 h 4764"/>
              <a:gd name="T18" fmla="*/ 2978376 w 4766"/>
              <a:gd name="T19" fmla="*/ 1798267 h 4764"/>
              <a:gd name="T20" fmla="*/ 1799177 w 4766"/>
              <a:gd name="T21" fmla="*/ 2976216 h 4764"/>
              <a:gd name="T22" fmla="*/ 1799177 w 4766"/>
              <a:gd name="T23" fmla="*/ 2976216 h 4764"/>
              <a:gd name="T24" fmla="*/ 1313778 w 4766"/>
              <a:gd name="T25" fmla="*/ 2976216 h 476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4">
                <a:moveTo>
                  <a:pt x="2011" y="4558"/>
                </a:moveTo>
                <a:lnTo>
                  <a:pt x="206" y="2754"/>
                </a:lnTo>
                <a:cubicBezTo>
                  <a:pt x="0" y="2548"/>
                  <a:pt x="0" y="2216"/>
                  <a:pt x="206" y="2010"/>
                </a:cubicBezTo>
                <a:lnTo>
                  <a:pt x="2011" y="205"/>
                </a:lnTo>
                <a:cubicBezTo>
                  <a:pt x="2217" y="0"/>
                  <a:pt x="2548" y="0"/>
                  <a:pt x="2754" y="205"/>
                </a:cubicBezTo>
                <a:lnTo>
                  <a:pt x="4559" y="2010"/>
                </a:lnTo>
                <a:cubicBezTo>
                  <a:pt x="4765" y="2216"/>
                  <a:pt x="4765" y="2548"/>
                  <a:pt x="4559" y="2754"/>
                </a:cubicBezTo>
                <a:lnTo>
                  <a:pt x="2754" y="4558"/>
                </a:lnTo>
                <a:cubicBezTo>
                  <a:pt x="2548" y="4763"/>
                  <a:pt x="2217" y="4763"/>
                  <a:pt x="2011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9" name="Freeform 426">
            <a:extLst>
              <a:ext uri="{FF2B5EF4-FFF2-40B4-BE49-F238E27FC236}">
                <a16:creationId xmlns:a16="http://schemas.microsoft.com/office/drawing/2014/main" id="{8298E5C9-58BA-2140-BFA8-B2DDB084C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0788" y="3467452"/>
            <a:ext cx="2968933" cy="2968993"/>
          </a:xfrm>
          <a:custGeom>
            <a:avLst/>
            <a:gdLst>
              <a:gd name="T0" fmla="*/ 1313125 w 4766"/>
              <a:gd name="T1" fmla="*/ 2978376 h 4766"/>
              <a:gd name="T2" fmla="*/ 134579 w 4766"/>
              <a:gd name="T3" fmla="*/ 1799177 h 4766"/>
              <a:gd name="T4" fmla="*/ 134579 w 4766"/>
              <a:gd name="T5" fmla="*/ 1799177 h 4766"/>
              <a:gd name="T6" fmla="*/ 134579 w 4766"/>
              <a:gd name="T7" fmla="*/ 1313778 h 4766"/>
              <a:gd name="T8" fmla="*/ 1313125 w 4766"/>
              <a:gd name="T9" fmla="*/ 134579 h 4766"/>
              <a:gd name="T10" fmla="*/ 1313125 w 4766"/>
              <a:gd name="T11" fmla="*/ 134579 h 4766"/>
              <a:gd name="T12" fmla="*/ 1799177 w 4766"/>
              <a:gd name="T13" fmla="*/ 134579 h 4766"/>
              <a:gd name="T14" fmla="*/ 2978376 w 4766"/>
              <a:gd name="T15" fmla="*/ 1313778 h 4766"/>
              <a:gd name="T16" fmla="*/ 2978376 w 4766"/>
              <a:gd name="T17" fmla="*/ 1313778 h 4766"/>
              <a:gd name="T18" fmla="*/ 2978376 w 4766"/>
              <a:gd name="T19" fmla="*/ 1799177 h 4766"/>
              <a:gd name="T20" fmla="*/ 1799177 w 4766"/>
              <a:gd name="T21" fmla="*/ 2978376 h 4766"/>
              <a:gd name="T22" fmla="*/ 1799177 w 4766"/>
              <a:gd name="T23" fmla="*/ 2978376 h 4766"/>
              <a:gd name="T24" fmla="*/ 1313125 w 4766"/>
              <a:gd name="T25" fmla="*/ 2978376 h 476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6">
                <a:moveTo>
                  <a:pt x="2010" y="4559"/>
                </a:moveTo>
                <a:lnTo>
                  <a:pt x="206" y="2754"/>
                </a:lnTo>
                <a:cubicBezTo>
                  <a:pt x="0" y="2549"/>
                  <a:pt x="0" y="2216"/>
                  <a:pt x="206" y="2011"/>
                </a:cubicBezTo>
                <a:lnTo>
                  <a:pt x="2010" y="206"/>
                </a:lnTo>
                <a:cubicBezTo>
                  <a:pt x="2216" y="0"/>
                  <a:pt x="2549" y="0"/>
                  <a:pt x="2754" y="206"/>
                </a:cubicBezTo>
                <a:lnTo>
                  <a:pt x="4559" y="2011"/>
                </a:lnTo>
                <a:cubicBezTo>
                  <a:pt x="4765" y="2216"/>
                  <a:pt x="4765" y="2549"/>
                  <a:pt x="4559" y="2754"/>
                </a:cubicBezTo>
                <a:lnTo>
                  <a:pt x="2754" y="4559"/>
                </a:lnTo>
                <a:cubicBezTo>
                  <a:pt x="2549" y="4765"/>
                  <a:pt x="2216" y="4765"/>
                  <a:pt x="2010" y="4559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0" name="Freeform 427">
            <a:extLst>
              <a:ext uri="{FF2B5EF4-FFF2-40B4-BE49-F238E27FC236}">
                <a16:creationId xmlns:a16="http://schemas.microsoft.com/office/drawing/2014/main" id="{27F372FE-E50E-4041-A456-7AED4865A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8668" y="1693199"/>
            <a:ext cx="2968933" cy="2966245"/>
          </a:xfrm>
          <a:custGeom>
            <a:avLst/>
            <a:gdLst>
              <a:gd name="T0" fmla="*/ 1313400 w 4765"/>
              <a:gd name="T1" fmla="*/ 2976216 h 4764"/>
              <a:gd name="T2" fmla="*/ 133954 w 4765"/>
              <a:gd name="T3" fmla="*/ 1798267 h 4764"/>
              <a:gd name="T4" fmla="*/ 133954 w 4765"/>
              <a:gd name="T5" fmla="*/ 1798267 h 4764"/>
              <a:gd name="T6" fmla="*/ 133954 w 4765"/>
              <a:gd name="T7" fmla="*/ 1312460 h 4764"/>
              <a:gd name="T8" fmla="*/ 1313400 w 4765"/>
              <a:gd name="T9" fmla="*/ 133858 h 4764"/>
              <a:gd name="T10" fmla="*/ 1313400 w 4765"/>
              <a:gd name="T11" fmla="*/ 133858 h 4764"/>
              <a:gd name="T12" fmla="*/ 1799554 w 4765"/>
              <a:gd name="T13" fmla="*/ 133858 h 4764"/>
              <a:gd name="T14" fmla="*/ 2979001 w 4765"/>
              <a:gd name="T15" fmla="*/ 1312460 h 4764"/>
              <a:gd name="T16" fmla="*/ 2979001 w 4765"/>
              <a:gd name="T17" fmla="*/ 1312460 h 4764"/>
              <a:gd name="T18" fmla="*/ 2979001 w 4765"/>
              <a:gd name="T19" fmla="*/ 1798267 h 4764"/>
              <a:gd name="T20" fmla="*/ 1799554 w 4765"/>
              <a:gd name="T21" fmla="*/ 2976216 h 4764"/>
              <a:gd name="T22" fmla="*/ 1799554 w 4765"/>
              <a:gd name="T23" fmla="*/ 2976216 h 4764"/>
              <a:gd name="T24" fmla="*/ 1313400 w 4765"/>
              <a:gd name="T25" fmla="*/ 2976216 h 476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5" h="4764">
                <a:moveTo>
                  <a:pt x="2010" y="4558"/>
                </a:moveTo>
                <a:lnTo>
                  <a:pt x="205" y="2754"/>
                </a:lnTo>
                <a:cubicBezTo>
                  <a:pt x="0" y="2548"/>
                  <a:pt x="0" y="2216"/>
                  <a:pt x="205" y="2010"/>
                </a:cubicBezTo>
                <a:lnTo>
                  <a:pt x="2010" y="205"/>
                </a:lnTo>
                <a:cubicBezTo>
                  <a:pt x="2216" y="0"/>
                  <a:pt x="2549" y="0"/>
                  <a:pt x="2754" y="205"/>
                </a:cubicBezTo>
                <a:lnTo>
                  <a:pt x="4559" y="2010"/>
                </a:lnTo>
                <a:cubicBezTo>
                  <a:pt x="4764" y="2216"/>
                  <a:pt x="4764" y="2548"/>
                  <a:pt x="4559" y="2754"/>
                </a:cubicBezTo>
                <a:lnTo>
                  <a:pt x="2754" y="4558"/>
                </a:lnTo>
                <a:cubicBezTo>
                  <a:pt x="2549" y="4763"/>
                  <a:pt x="2216" y="4763"/>
                  <a:pt x="2010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CD828CC3-899F-B24C-9358-6D194EE6F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2583" y="3972814"/>
            <a:ext cx="443377" cy="444314"/>
          </a:xfrm>
          <a:custGeom>
            <a:avLst/>
            <a:gdLst>
              <a:gd name="connsiteX0" fmla="*/ 444100 w 886754"/>
              <a:gd name="connsiteY0" fmla="*/ 463631 h 888627"/>
              <a:gd name="connsiteX1" fmla="*/ 328474 w 886754"/>
              <a:gd name="connsiteY1" fmla="*/ 578293 h 888627"/>
              <a:gd name="connsiteX2" fmla="*/ 313555 w 886754"/>
              <a:gd name="connsiteY2" fmla="*/ 582032 h 888627"/>
              <a:gd name="connsiteX3" fmla="*/ 306095 w 886754"/>
              <a:gd name="connsiteY3" fmla="*/ 569569 h 888627"/>
              <a:gd name="connsiteX4" fmla="*/ 306095 w 886754"/>
              <a:gd name="connsiteY4" fmla="*/ 489804 h 888627"/>
              <a:gd name="connsiteX5" fmla="*/ 105926 w 886754"/>
              <a:gd name="connsiteY5" fmla="*/ 690462 h 888627"/>
              <a:gd name="connsiteX6" fmla="*/ 148198 w 886754"/>
              <a:gd name="connsiteY6" fmla="*/ 740315 h 888627"/>
              <a:gd name="connsiteX7" fmla="*/ 444100 w 886754"/>
              <a:gd name="connsiteY7" fmla="*/ 862454 h 888627"/>
              <a:gd name="connsiteX8" fmla="*/ 728813 w 886754"/>
              <a:gd name="connsiteY8" fmla="*/ 749039 h 888627"/>
              <a:gd name="connsiteX9" fmla="*/ 663070 w 886754"/>
              <a:gd name="connsiteY9" fmla="*/ 428456 h 888627"/>
              <a:gd name="connsiteX10" fmla="*/ 682957 w 886754"/>
              <a:gd name="connsiteY10" fmla="*/ 443758 h 888627"/>
              <a:gd name="connsiteX11" fmla="*/ 663070 w 886754"/>
              <a:gd name="connsiteY11" fmla="*/ 460238 h 888627"/>
              <a:gd name="connsiteX12" fmla="*/ 645835 w 886754"/>
              <a:gd name="connsiteY12" fmla="*/ 443758 h 888627"/>
              <a:gd name="connsiteX13" fmla="*/ 663070 w 886754"/>
              <a:gd name="connsiteY13" fmla="*/ 428456 h 888627"/>
              <a:gd name="connsiteX14" fmla="*/ 749026 w 886754"/>
              <a:gd name="connsiteY14" fmla="*/ 373526 h 888627"/>
              <a:gd name="connsiteX15" fmla="*/ 765505 w 886754"/>
              <a:gd name="connsiteY15" fmla="*/ 392089 h 888627"/>
              <a:gd name="connsiteX16" fmla="*/ 749026 w 886754"/>
              <a:gd name="connsiteY16" fmla="*/ 410653 h 888627"/>
              <a:gd name="connsiteX17" fmla="*/ 733724 w 886754"/>
              <a:gd name="connsiteY17" fmla="*/ 392089 h 888627"/>
              <a:gd name="connsiteX18" fmla="*/ 749026 w 886754"/>
              <a:gd name="connsiteY18" fmla="*/ 373526 h 888627"/>
              <a:gd name="connsiteX19" fmla="*/ 665746 w 886754"/>
              <a:gd name="connsiteY19" fmla="*/ 358315 h 888627"/>
              <a:gd name="connsiteX20" fmla="*/ 675150 w 886754"/>
              <a:gd name="connsiteY20" fmla="*/ 362118 h 888627"/>
              <a:gd name="connsiteX21" fmla="*/ 760411 w 886754"/>
              <a:gd name="connsiteY21" fmla="*/ 448315 h 888627"/>
              <a:gd name="connsiteX22" fmla="*/ 760411 w 886754"/>
              <a:gd name="connsiteY22" fmla="*/ 467329 h 888627"/>
              <a:gd name="connsiteX23" fmla="*/ 750380 w 886754"/>
              <a:gd name="connsiteY23" fmla="*/ 471131 h 888627"/>
              <a:gd name="connsiteX24" fmla="*/ 741603 w 886754"/>
              <a:gd name="connsiteY24" fmla="*/ 467329 h 888627"/>
              <a:gd name="connsiteX25" fmla="*/ 656342 w 886754"/>
              <a:gd name="connsiteY25" fmla="*/ 381132 h 888627"/>
              <a:gd name="connsiteX26" fmla="*/ 656342 w 886754"/>
              <a:gd name="connsiteY26" fmla="*/ 362118 h 888627"/>
              <a:gd name="connsiteX27" fmla="*/ 665746 w 886754"/>
              <a:gd name="connsiteY27" fmla="*/ 358315 h 888627"/>
              <a:gd name="connsiteX28" fmla="*/ 748706 w 886754"/>
              <a:gd name="connsiteY28" fmla="*/ 158282 h 888627"/>
              <a:gd name="connsiteX29" fmla="*/ 462750 w 886754"/>
              <a:gd name="connsiteY29" fmla="*/ 443690 h 888627"/>
              <a:gd name="connsiteX30" fmla="*/ 748706 w 886754"/>
              <a:gd name="connsiteY30" fmla="*/ 730344 h 888627"/>
              <a:gd name="connsiteX31" fmla="*/ 748706 w 886754"/>
              <a:gd name="connsiteY31" fmla="*/ 158282 h 888627"/>
              <a:gd name="connsiteX32" fmla="*/ 139495 w 886754"/>
              <a:gd name="connsiteY32" fmla="*/ 158282 h 888627"/>
              <a:gd name="connsiteX33" fmla="*/ 91006 w 886754"/>
              <a:gd name="connsiteY33" fmla="*/ 668028 h 888627"/>
              <a:gd name="connsiteX34" fmla="*/ 309825 w 886754"/>
              <a:gd name="connsiteY34" fmla="*/ 448675 h 888627"/>
              <a:gd name="connsiteX35" fmla="*/ 323501 w 886754"/>
              <a:gd name="connsiteY35" fmla="*/ 446183 h 888627"/>
              <a:gd name="connsiteX36" fmla="*/ 330961 w 886754"/>
              <a:gd name="connsiteY36" fmla="*/ 458646 h 888627"/>
              <a:gd name="connsiteX37" fmla="*/ 330961 w 886754"/>
              <a:gd name="connsiteY37" fmla="*/ 537164 h 888627"/>
              <a:gd name="connsiteX38" fmla="*/ 425451 w 886754"/>
              <a:gd name="connsiteY38" fmla="*/ 443690 h 888627"/>
              <a:gd name="connsiteX39" fmla="*/ 456533 w 886754"/>
              <a:gd name="connsiteY39" fmla="*/ 26172 h 888627"/>
              <a:gd name="connsiteX40" fmla="*/ 456533 w 886754"/>
              <a:gd name="connsiteY40" fmla="*/ 412532 h 888627"/>
              <a:gd name="connsiteX41" fmla="*/ 728813 w 886754"/>
              <a:gd name="connsiteY41" fmla="*/ 139588 h 888627"/>
              <a:gd name="connsiteX42" fmla="*/ 456533 w 886754"/>
              <a:gd name="connsiteY42" fmla="*/ 26172 h 888627"/>
              <a:gd name="connsiteX43" fmla="*/ 430424 w 886754"/>
              <a:gd name="connsiteY43" fmla="*/ 26172 h 888627"/>
              <a:gd name="connsiteX44" fmla="*/ 158144 w 886754"/>
              <a:gd name="connsiteY44" fmla="*/ 139588 h 888627"/>
              <a:gd name="connsiteX45" fmla="*/ 430424 w 886754"/>
              <a:gd name="connsiteY45" fmla="*/ 412532 h 888627"/>
              <a:gd name="connsiteX46" fmla="*/ 444100 w 886754"/>
              <a:gd name="connsiteY46" fmla="*/ 0 h 888627"/>
              <a:gd name="connsiteX47" fmla="*/ 748706 w 886754"/>
              <a:gd name="connsiteY47" fmla="*/ 120893 h 888627"/>
              <a:gd name="connsiteX48" fmla="*/ 814600 w 886754"/>
              <a:gd name="connsiteY48" fmla="*/ 53592 h 888627"/>
              <a:gd name="connsiteX49" fmla="*/ 790978 w 886754"/>
              <a:gd name="connsiteY49" fmla="*/ 53592 h 888627"/>
              <a:gd name="connsiteX50" fmla="*/ 778545 w 886754"/>
              <a:gd name="connsiteY50" fmla="*/ 41128 h 888627"/>
              <a:gd name="connsiteX51" fmla="*/ 790978 w 886754"/>
              <a:gd name="connsiteY51" fmla="*/ 27419 h 888627"/>
              <a:gd name="connsiteX52" fmla="*/ 845682 w 886754"/>
              <a:gd name="connsiteY52" fmla="*/ 27419 h 888627"/>
              <a:gd name="connsiteX53" fmla="*/ 859358 w 886754"/>
              <a:gd name="connsiteY53" fmla="*/ 41128 h 888627"/>
              <a:gd name="connsiteX54" fmla="*/ 859358 w 886754"/>
              <a:gd name="connsiteY54" fmla="*/ 95966 h 888627"/>
              <a:gd name="connsiteX55" fmla="*/ 845682 w 886754"/>
              <a:gd name="connsiteY55" fmla="*/ 109676 h 888627"/>
              <a:gd name="connsiteX56" fmla="*/ 833249 w 886754"/>
              <a:gd name="connsiteY56" fmla="*/ 95966 h 888627"/>
              <a:gd name="connsiteX57" fmla="*/ 833249 w 886754"/>
              <a:gd name="connsiteY57" fmla="*/ 72286 h 888627"/>
              <a:gd name="connsiteX58" fmla="*/ 766112 w 886754"/>
              <a:gd name="connsiteY58" fmla="*/ 139588 h 888627"/>
              <a:gd name="connsiteX59" fmla="*/ 757409 w 886754"/>
              <a:gd name="connsiteY59" fmla="*/ 759009 h 888627"/>
              <a:gd name="connsiteX60" fmla="*/ 444100 w 886754"/>
              <a:gd name="connsiteY60" fmla="*/ 888627 h 888627"/>
              <a:gd name="connsiteX61" fmla="*/ 129548 w 886754"/>
              <a:gd name="connsiteY61" fmla="*/ 759009 h 888627"/>
              <a:gd name="connsiteX62" fmla="*/ 87277 w 886754"/>
              <a:gd name="connsiteY62" fmla="*/ 707910 h 888627"/>
              <a:gd name="connsiteX63" fmla="*/ 22626 w 886754"/>
              <a:gd name="connsiteY63" fmla="*/ 773965 h 888627"/>
              <a:gd name="connsiteX64" fmla="*/ 12679 w 886754"/>
              <a:gd name="connsiteY64" fmla="*/ 777704 h 888627"/>
              <a:gd name="connsiteX65" fmla="*/ 3976 w 886754"/>
              <a:gd name="connsiteY65" fmla="*/ 773965 h 888627"/>
              <a:gd name="connsiteX66" fmla="*/ 3976 w 886754"/>
              <a:gd name="connsiteY66" fmla="*/ 755270 h 888627"/>
              <a:gd name="connsiteX67" fmla="*/ 72357 w 886754"/>
              <a:gd name="connsiteY67" fmla="*/ 686723 h 888627"/>
              <a:gd name="connsiteX68" fmla="*/ 129548 w 886754"/>
              <a:gd name="connsiteY68" fmla="*/ 129617 h 888627"/>
              <a:gd name="connsiteX69" fmla="*/ 444100 w 886754"/>
              <a:gd name="connsiteY69" fmla="*/ 0 h 88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886754" h="888627">
                <a:moveTo>
                  <a:pt x="444100" y="463631"/>
                </a:moveTo>
                <a:lnTo>
                  <a:pt x="328474" y="578293"/>
                </a:lnTo>
                <a:cubicBezTo>
                  <a:pt x="323501" y="583278"/>
                  <a:pt x="318528" y="583278"/>
                  <a:pt x="313555" y="582032"/>
                </a:cubicBezTo>
                <a:cubicBezTo>
                  <a:pt x="308582" y="579539"/>
                  <a:pt x="306095" y="575800"/>
                  <a:pt x="306095" y="569569"/>
                </a:cubicBezTo>
                <a:lnTo>
                  <a:pt x="306095" y="489804"/>
                </a:lnTo>
                <a:lnTo>
                  <a:pt x="105926" y="690462"/>
                </a:lnTo>
                <a:cubicBezTo>
                  <a:pt x="118359" y="707910"/>
                  <a:pt x="133278" y="724112"/>
                  <a:pt x="148198" y="740315"/>
                </a:cubicBezTo>
                <a:cubicBezTo>
                  <a:pt x="227768" y="818833"/>
                  <a:pt x="332204" y="862454"/>
                  <a:pt x="444100" y="862454"/>
                </a:cubicBezTo>
                <a:cubicBezTo>
                  <a:pt x="551023" y="862454"/>
                  <a:pt x="651729" y="822572"/>
                  <a:pt x="728813" y="749039"/>
                </a:cubicBezTo>
                <a:close/>
                <a:moveTo>
                  <a:pt x="663070" y="428456"/>
                </a:moveTo>
                <a:cubicBezTo>
                  <a:pt x="673677" y="428456"/>
                  <a:pt x="682957" y="435519"/>
                  <a:pt x="682957" y="443758"/>
                </a:cubicBezTo>
                <a:cubicBezTo>
                  <a:pt x="682957" y="453175"/>
                  <a:pt x="673677" y="460238"/>
                  <a:pt x="663070" y="460238"/>
                </a:cubicBezTo>
                <a:cubicBezTo>
                  <a:pt x="653790" y="460238"/>
                  <a:pt x="645835" y="453175"/>
                  <a:pt x="645835" y="443758"/>
                </a:cubicBezTo>
                <a:cubicBezTo>
                  <a:pt x="645835" y="435519"/>
                  <a:pt x="653790" y="428456"/>
                  <a:pt x="663070" y="428456"/>
                </a:cubicBezTo>
                <a:close/>
                <a:moveTo>
                  <a:pt x="749026" y="373526"/>
                </a:moveTo>
                <a:cubicBezTo>
                  <a:pt x="758442" y="373526"/>
                  <a:pt x="765505" y="381482"/>
                  <a:pt x="765505" y="392089"/>
                </a:cubicBezTo>
                <a:cubicBezTo>
                  <a:pt x="765505" y="402697"/>
                  <a:pt x="758442" y="410653"/>
                  <a:pt x="749026" y="410653"/>
                </a:cubicBezTo>
                <a:cubicBezTo>
                  <a:pt x="740786" y="410653"/>
                  <a:pt x="733724" y="402697"/>
                  <a:pt x="733724" y="392089"/>
                </a:cubicBezTo>
                <a:cubicBezTo>
                  <a:pt x="733724" y="381482"/>
                  <a:pt x="740786" y="373526"/>
                  <a:pt x="749026" y="373526"/>
                </a:cubicBezTo>
                <a:close/>
                <a:moveTo>
                  <a:pt x="665746" y="358315"/>
                </a:moveTo>
                <a:cubicBezTo>
                  <a:pt x="669195" y="358315"/>
                  <a:pt x="672643" y="359583"/>
                  <a:pt x="675150" y="362118"/>
                </a:cubicBezTo>
                <a:lnTo>
                  <a:pt x="760411" y="448315"/>
                </a:lnTo>
                <a:cubicBezTo>
                  <a:pt x="765426" y="453385"/>
                  <a:pt x="765426" y="462258"/>
                  <a:pt x="760411" y="467329"/>
                </a:cubicBezTo>
                <a:cubicBezTo>
                  <a:pt x="757903" y="469864"/>
                  <a:pt x="754142" y="471131"/>
                  <a:pt x="750380" y="471131"/>
                </a:cubicBezTo>
                <a:cubicBezTo>
                  <a:pt x="747872" y="471131"/>
                  <a:pt x="744111" y="469864"/>
                  <a:pt x="741603" y="467329"/>
                </a:cubicBezTo>
                <a:lnTo>
                  <a:pt x="656342" y="381132"/>
                </a:lnTo>
                <a:cubicBezTo>
                  <a:pt x="651327" y="376062"/>
                  <a:pt x="651327" y="367188"/>
                  <a:pt x="656342" y="362118"/>
                </a:cubicBezTo>
                <a:cubicBezTo>
                  <a:pt x="658850" y="359583"/>
                  <a:pt x="662298" y="358315"/>
                  <a:pt x="665746" y="358315"/>
                </a:cubicBezTo>
                <a:close/>
                <a:moveTo>
                  <a:pt x="748706" y="158282"/>
                </a:moveTo>
                <a:lnTo>
                  <a:pt x="462750" y="443690"/>
                </a:lnTo>
                <a:lnTo>
                  <a:pt x="748706" y="730344"/>
                </a:lnTo>
                <a:cubicBezTo>
                  <a:pt x="899144" y="569569"/>
                  <a:pt x="899144" y="317812"/>
                  <a:pt x="748706" y="158282"/>
                </a:cubicBezTo>
                <a:close/>
                <a:moveTo>
                  <a:pt x="139495" y="158282"/>
                </a:moveTo>
                <a:cubicBezTo>
                  <a:pt x="7706" y="299117"/>
                  <a:pt x="-9700" y="509745"/>
                  <a:pt x="91006" y="668028"/>
                </a:cubicBezTo>
                <a:lnTo>
                  <a:pt x="309825" y="448675"/>
                </a:lnTo>
                <a:cubicBezTo>
                  <a:pt x="313555" y="446183"/>
                  <a:pt x="318528" y="443690"/>
                  <a:pt x="323501" y="446183"/>
                </a:cubicBezTo>
                <a:cubicBezTo>
                  <a:pt x="328474" y="447429"/>
                  <a:pt x="330961" y="453661"/>
                  <a:pt x="330961" y="458646"/>
                </a:cubicBezTo>
                <a:lnTo>
                  <a:pt x="330961" y="537164"/>
                </a:lnTo>
                <a:lnTo>
                  <a:pt x="425451" y="443690"/>
                </a:lnTo>
                <a:close/>
                <a:moveTo>
                  <a:pt x="456533" y="26172"/>
                </a:moveTo>
                <a:lnTo>
                  <a:pt x="456533" y="412532"/>
                </a:lnTo>
                <a:lnTo>
                  <a:pt x="728813" y="139588"/>
                </a:lnTo>
                <a:cubicBezTo>
                  <a:pt x="654216" y="68547"/>
                  <a:pt x="558483" y="29911"/>
                  <a:pt x="456533" y="26172"/>
                </a:cubicBezTo>
                <a:close/>
                <a:moveTo>
                  <a:pt x="430424" y="26172"/>
                </a:moveTo>
                <a:cubicBezTo>
                  <a:pt x="328474" y="29911"/>
                  <a:pt x="232741" y="68547"/>
                  <a:pt x="158144" y="139588"/>
                </a:cubicBezTo>
                <a:lnTo>
                  <a:pt x="430424" y="412532"/>
                </a:lnTo>
                <a:close/>
                <a:moveTo>
                  <a:pt x="444100" y="0"/>
                </a:moveTo>
                <a:cubicBezTo>
                  <a:pt x="558483" y="0"/>
                  <a:pt x="665405" y="43621"/>
                  <a:pt x="748706" y="120893"/>
                </a:cubicBezTo>
                <a:lnTo>
                  <a:pt x="814600" y="53592"/>
                </a:lnTo>
                <a:lnTo>
                  <a:pt x="790978" y="53592"/>
                </a:lnTo>
                <a:cubicBezTo>
                  <a:pt x="783518" y="53592"/>
                  <a:pt x="778545" y="47360"/>
                  <a:pt x="778545" y="41128"/>
                </a:cubicBezTo>
                <a:cubicBezTo>
                  <a:pt x="778545" y="33650"/>
                  <a:pt x="783518" y="27419"/>
                  <a:pt x="790978" y="27419"/>
                </a:cubicBezTo>
                <a:lnTo>
                  <a:pt x="845682" y="27419"/>
                </a:lnTo>
                <a:cubicBezTo>
                  <a:pt x="854385" y="27419"/>
                  <a:pt x="859358" y="33650"/>
                  <a:pt x="859358" y="41128"/>
                </a:cubicBezTo>
                <a:lnTo>
                  <a:pt x="859358" y="95966"/>
                </a:lnTo>
                <a:cubicBezTo>
                  <a:pt x="859358" y="103444"/>
                  <a:pt x="854385" y="109676"/>
                  <a:pt x="845682" y="109676"/>
                </a:cubicBezTo>
                <a:cubicBezTo>
                  <a:pt x="839466" y="109676"/>
                  <a:pt x="833249" y="103444"/>
                  <a:pt x="833249" y="95966"/>
                </a:cubicBezTo>
                <a:lnTo>
                  <a:pt x="833249" y="72286"/>
                </a:lnTo>
                <a:lnTo>
                  <a:pt x="766112" y="139588"/>
                </a:lnTo>
                <a:cubicBezTo>
                  <a:pt x="930226" y="314073"/>
                  <a:pt x="926496" y="588263"/>
                  <a:pt x="757409" y="759009"/>
                </a:cubicBezTo>
                <a:cubicBezTo>
                  <a:pt x="674108" y="842513"/>
                  <a:pt x="562213" y="888627"/>
                  <a:pt x="444100" y="888627"/>
                </a:cubicBezTo>
                <a:cubicBezTo>
                  <a:pt x="324745" y="888627"/>
                  <a:pt x="214092" y="842513"/>
                  <a:pt x="129548" y="759009"/>
                </a:cubicBezTo>
                <a:cubicBezTo>
                  <a:pt x="114629" y="742807"/>
                  <a:pt x="100953" y="726605"/>
                  <a:pt x="87277" y="707910"/>
                </a:cubicBezTo>
                <a:lnTo>
                  <a:pt x="22626" y="773965"/>
                </a:lnTo>
                <a:cubicBezTo>
                  <a:pt x="20139" y="776458"/>
                  <a:pt x="16409" y="777704"/>
                  <a:pt x="12679" y="777704"/>
                </a:cubicBezTo>
                <a:cubicBezTo>
                  <a:pt x="10193" y="777704"/>
                  <a:pt x="6463" y="776458"/>
                  <a:pt x="3976" y="773965"/>
                </a:cubicBezTo>
                <a:cubicBezTo>
                  <a:pt x="-997" y="768980"/>
                  <a:pt x="-997" y="760256"/>
                  <a:pt x="3976" y="755270"/>
                </a:cubicBezTo>
                <a:lnTo>
                  <a:pt x="72357" y="686723"/>
                </a:lnTo>
                <a:cubicBezTo>
                  <a:pt x="-40782" y="514730"/>
                  <a:pt x="-20889" y="280422"/>
                  <a:pt x="129548" y="129617"/>
                </a:cubicBezTo>
                <a:cubicBezTo>
                  <a:pt x="214092" y="46114"/>
                  <a:pt x="324745" y="0"/>
                  <a:pt x="4441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8A02D449-F76E-7847-A2F2-76DFFB42E4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2908" y="3951464"/>
            <a:ext cx="449012" cy="446437"/>
          </a:xfrm>
          <a:custGeom>
            <a:avLst/>
            <a:gdLst>
              <a:gd name="connsiteX0" fmla="*/ 418964 w 898023"/>
              <a:gd name="connsiteY0" fmla="*/ 767781 h 892874"/>
              <a:gd name="connsiteX1" fmla="*/ 432697 w 898023"/>
              <a:gd name="connsiteY1" fmla="*/ 781514 h 892874"/>
              <a:gd name="connsiteX2" fmla="*/ 432697 w 898023"/>
              <a:gd name="connsiteY2" fmla="*/ 836445 h 892874"/>
              <a:gd name="connsiteX3" fmla="*/ 418964 w 898023"/>
              <a:gd name="connsiteY3" fmla="*/ 848930 h 892874"/>
              <a:gd name="connsiteX4" fmla="*/ 406479 w 898023"/>
              <a:gd name="connsiteY4" fmla="*/ 836445 h 892874"/>
              <a:gd name="connsiteX5" fmla="*/ 406479 w 898023"/>
              <a:gd name="connsiteY5" fmla="*/ 781514 h 892874"/>
              <a:gd name="connsiteX6" fmla="*/ 418964 w 898023"/>
              <a:gd name="connsiteY6" fmla="*/ 767781 h 892874"/>
              <a:gd name="connsiteX7" fmla="*/ 774649 w 898023"/>
              <a:gd name="connsiteY7" fmla="*/ 529988 h 892874"/>
              <a:gd name="connsiteX8" fmla="*/ 753409 w 898023"/>
              <a:gd name="connsiteY8" fmla="*/ 543705 h 892874"/>
              <a:gd name="connsiteX9" fmla="*/ 752159 w 898023"/>
              <a:gd name="connsiteY9" fmla="*/ 544952 h 892874"/>
              <a:gd name="connsiteX10" fmla="*/ 750910 w 898023"/>
              <a:gd name="connsiteY10" fmla="*/ 546199 h 892874"/>
              <a:gd name="connsiteX11" fmla="*/ 750910 w 898023"/>
              <a:gd name="connsiteY11" fmla="*/ 552435 h 892874"/>
              <a:gd name="connsiteX12" fmla="*/ 750910 w 898023"/>
              <a:gd name="connsiteY12" fmla="*/ 553682 h 892874"/>
              <a:gd name="connsiteX13" fmla="*/ 750910 w 898023"/>
              <a:gd name="connsiteY13" fmla="*/ 554929 h 892874"/>
              <a:gd name="connsiteX14" fmla="*/ 769651 w 898023"/>
              <a:gd name="connsiteY14" fmla="*/ 577375 h 892874"/>
              <a:gd name="connsiteX15" fmla="*/ 842119 w 898023"/>
              <a:gd name="connsiteY15" fmla="*/ 592340 h 892874"/>
              <a:gd name="connsiteX16" fmla="*/ 835871 w 898023"/>
              <a:gd name="connsiteY16" fmla="*/ 582363 h 892874"/>
              <a:gd name="connsiteX17" fmla="*/ 842119 w 898023"/>
              <a:gd name="connsiteY17" fmla="*/ 551188 h 892874"/>
              <a:gd name="connsiteX18" fmla="*/ 852114 w 898023"/>
              <a:gd name="connsiteY18" fmla="*/ 544952 h 892874"/>
              <a:gd name="connsiteX19" fmla="*/ 778397 w 898023"/>
              <a:gd name="connsiteY19" fmla="*/ 529988 h 892874"/>
              <a:gd name="connsiteX20" fmla="*/ 774649 w 898023"/>
              <a:gd name="connsiteY20" fmla="*/ 529988 h 892874"/>
              <a:gd name="connsiteX21" fmla="*/ 506021 w 898023"/>
              <a:gd name="connsiteY21" fmla="*/ 407779 h 892874"/>
              <a:gd name="connsiteX22" fmla="*/ 449796 w 898023"/>
              <a:gd name="connsiteY22" fmla="*/ 462648 h 892874"/>
              <a:gd name="connsiteX23" fmla="*/ 452295 w 898023"/>
              <a:gd name="connsiteY23" fmla="*/ 471377 h 892874"/>
              <a:gd name="connsiteX24" fmla="*/ 528511 w 898023"/>
              <a:gd name="connsiteY24" fmla="*/ 487589 h 892874"/>
              <a:gd name="connsiteX25" fmla="*/ 528511 w 898023"/>
              <a:gd name="connsiteY25" fmla="*/ 477613 h 892874"/>
              <a:gd name="connsiteX26" fmla="*/ 506021 w 898023"/>
              <a:gd name="connsiteY26" fmla="*/ 407779 h 892874"/>
              <a:gd name="connsiteX27" fmla="*/ 416062 w 898023"/>
              <a:gd name="connsiteY27" fmla="*/ 365380 h 892874"/>
              <a:gd name="connsiteX28" fmla="*/ 304862 w 898023"/>
              <a:gd name="connsiteY28" fmla="*/ 477613 h 892874"/>
              <a:gd name="connsiteX29" fmla="*/ 416062 w 898023"/>
              <a:gd name="connsiteY29" fmla="*/ 589846 h 892874"/>
              <a:gd name="connsiteX30" fmla="*/ 522263 w 898023"/>
              <a:gd name="connsiteY30" fmla="*/ 513777 h 892874"/>
              <a:gd name="connsiteX31" fmla="*/ 447297 w 898023"/>
              <a:gd name="connsiteY31" fmla="*/ 497565 h 892874"/>
              <a:gd name="connsiteX32" fmla="*/ 416062 w 898023"/>
              <a:gd name="connsiteY32" fmla="*/ 513777 h 892874"/>
              <a:gd name="connsiteX33" fmla="*/ 381077 w 898023"/>
              <a:gd name="connsiteY33" fmla="*/ 477613 h 892874"/>
              <a:gd name="connsiteX34" fmla="*/ 416062 w 898023"/>
              <a:gd name="connsiteY34" fmla="*/ 441449 h 892874"/>
              <a:gd name="connsiteX35" fmla="*/ 431055 w 898023"/>
              <a:gd name="connsiteY35" fmla="*/ 443943 h 892874"/>
              <a:gd name="connsiteX36" fmla="*/ 486030 w 898023"/>
              <a:gd name="connsiteY36" fmla="*/ 389073 h 892874"/>
              <a:gd name="connsiteX37" fmla="*/ 468538 w 898023"/>
              <a:gd name="connsiteY37" fmla="*/ 377850 h 892874"/>
              <a:gd name="connsiteX38" fmla="*/ 416062 w 898023"/>
              <a:gd name="connsiteY38" fmla="*/ 365380 h 892874"/>
              <a:gd name="connsiteX39" fmla="*/ 603477 w 898023"/>
              <a:gd name="connsiteY39" fmla="*/ 309263 h 892874"/>
              <a:gd name="connsiteX40" fmla="*/ 523513 w 898023"/>
              <a:gd name="connsiteY40" fmla="*/ 389073 h 892874"/>
              <a:gd name="connsiteX41" fmla="*/ 554749 w 898023"/>
              <a:gd name="connsiteY41" fmla="*/ 477613 h 892874"/>
              <a:gd name="connsiteX42" fmla="*/ 554749 w 898023"/>
              <a:gd name="connsiteY42" fmla="*/ 493824 h 892874"/>
              <a:gd name="connsiteX43" fmla="*/ 665948 w 898023"/>
              <a:gd name="connsiteY43" fmla="*/ 517518 h 892874"/>
              <a:gd name="connsiteX44" fmla="*/ 668447 w 898023"/>
              <a:gd name="connsiteY44" fmla="*/ 477613 h 892874"/>
              <a:gd name="connsiteX45" fmla="*/ 603477 w 898023"/>
              <a:gd name="connsiteY45" fmla="*/ 309263 h 892874"/>
              <a:gd name="connsiteX46" fmla="*/ 416062 w 898023"/>
              <a:gd name="connsiteY46" fmla="*/ 226959 h 892874"/>
              <a:gd name="connsiteX47" fmla="*/ 164925 w 898023"/>
              <a:gd name="connsiteY47" fmla="*/ 477613 h 892874"/>
              <a:gd name="connsiteX48" fmla="*/ 416062 w 898023"/>
              <a:gd name="connsiteY48" fmla="*/ 729513 h 892874"/>
              <a:gd name="connsiteX49" fmla="*/ 660951 w 898023"/>
              <a:gd name="connsiteY49" fmla="*/ 542458 h 892874"/>
              <a:gd name="connsiteX50" fmla="*/ 548502 w 898023"/>
              <a:gd name="connsiteY50" fmla="*/ 518765 h 892874"/>
              <a:gd name="connsiteX51" fmla="*/ 416062 w 898023"/>
              <a:gd name="connsiteY51" fmla="*/ 616033 h 892874"/>
              <a:gd name="connsiteX52" fmla="*/ 277374 w 898023"/>
              <a:gd name="connsiteY52" fmla="*/ 477613 h 892874"/>
              <a:gd name="connsiteX53" fmla="*/ 416062 w 898023"/>
              <a:gd name="connsiteY53" fmla="*/ 339192 h 892874"/>
              <a:gd name="connsiteX54" fmla="*/ 479783 w 898023"/>
              <a:gd name="connsiteY54" fmla="*/ 354156 h 892874"/>
              <a:gd name="connsiteX55" fmla="*/ 506021 w 898023"/>
              <a:gd name="connsiteY55" fmla="*/ 371615 h 892874"/>
              <a:gd name="connsiteX56" fmla="*/ 585985 w 898023"/>
              <a:gd name="connsiteY56" fmla="*/ 291805 h 892874"/>
              <a:gd name="connsiteX57" fmla="*/ 416062 w 898023"/>
              <a:gd name="connsiteY57" fmla="*/ 226959 h 892874"/>
              <a:gd name="connsiteX58" fmla="*/ 700933 w 898023"/>
              <a:gd name="connsiteY58" fmla="*/ 211995 h 892874"/>
              <a:gd name="connsiteX59" fmla="*/ 622218 w 898023"/>
              <a:gd name="connsiteY59" fmla="*/ 291805 h 892874"/>
              <a:gd name="connsiteX60" fmla="*/ 694685 w 898023"/>
              <a:gd name="connsiteY60" fmla="*/ 477613 h 892874"/>
              <a:gd name="connsiteX61" fmla="*/ 690937 w 898023"/>
              <a:gd name="connsiteY61" fmla="*/ 522506 h 892874"/>
              <a:gd name="connsiteX62" fmla="*/ 729670 w 898023"/>
              <a:gd name="connsiteY62" fmla="*/ 531235 h 892874"/>
              <a:gd name="connsiteX63" fmla="*/ 783395 w 898023"/>
              <a:gd name="connsiteY63" fmla="*/ 505047 h 892874"/>
              <a:gd name="connsiteX64" fmla="*/ 804636 w 898023"/>
              <a:gd name="connsiteY64" fmla="*/ 508789 h 892874"/>
              <a:gd name="connsiteX65" fmla="*/ 807134 w 898023"/>
              <a:gd name="connsiteY65" fmla="*/ 477613 h 892874"/>
              <a:gd name="connsiteX66" fmla="*/ 700933 w 898023"/>
              <a:gd name="connsiteY66" fmla="*/ 211995 h 892874"/>
              <a:gd name="connsiteX67" fmla="*/ 416062 w 898023"/>
              <a:gd name="connsiteY67" fmla="*/ 88539 h 892874"/>
              <a:gd name="connsiteX68" fmla="*/ 27488 w 898023"/>
              <a:gd name="connsiteY68" fmla="*/ 477613 h 892874"/>
              <a:gd name="connsiteX69" fmla="*/ 416062 w 898023"/>
              <a:gd name="connsiteY69" fmla="*/ 866686 h 892874"/>
              <a:gd name="connsiteX70" fmla="*/ 784645 w 898023"/>
              <a:gd name="connsiteY70" fmla="*/ 607304 h 892874"/>
              <a:gd name="connsiteX71" fmla="*/ 764654 w 898023"/>
              <a:gd name="connsiteY71" fmla="*/ 602316 h 892874"/>
              <a:gd name="connsiteX72" fmla="*/ 724672 w 898023"/>
              <a:gd name="connsiteY72" fmla="*/ 557423 h 892874"/>
              <a:gd name="connsiteX73" fmla="*/ 724672 w 898023"/>
              <a:gd name="connsiteY73" fmla="*/ 556176 h 892874"/>
              <a:gd name="connsiteX74" fmla="*/ 685939 w 898023"/>
              <a:gd name="connsiteY74" fmla="*/ 548694 h 892874"/>
              <a:gd name="connsiteX75" fmla="*/ 416062 w 898023"/>
              <a:gd name="connsiteY75" fmla="*/ 755701 h 892874"/>
              <a:gd name="connsiteX76" fmla="*/ 138687 w 898023"/>
              <a:gd name="connsiteY76" fmla="*/ 477613 h 892874"/>
              <a:gd name="connsiteX77" fmla="*/ 416062 w 898023"/>
              <a:gd name="connsiteY77" fmla="*/ 199525 h 892874"/>
              <a:gd name="connsiteX78" fmla="*/ 603477 w 898023"/>
              <a:gd name="connsiteY78" fmla="*/ 271852 h 892874"/>
              <a:gd name="connsiteX79" fmla="*/ 682191 w 898023"/>
              <a:gd name="connsiteY79" fmla="*/ 193290 h 892874"/>
              <a:gd name="connsiteX80" fmla="*/ 416062 w 898023"/>
              <a:gd name="connsiteY80" fmla="*/ 88539 h 892874"/>
              <a:gd name="connsiteX81" fmla="*/ 827125 w 898023"/>
              <a:gd name="connsiteY81" fmla="*/ 38658 h 892874"/>
              <a:gd name="connsiteX82" fmla="*/ 774649 w 898023"/>
              <a:gd name="connsiteY82" fmla="*/ 91033 h 892874"/>
              <a:gd name="connsiteX83" fmla="*/ 770901 w 898023"/>
              <a:gd name="connsiteY83" fmla="*/ 118468 h 892874"/>
              <a:gd name="connsiteX84" fmla="*/ 772150 w 898023"/>
              <a:gd name="connsiteY84" fmla="*/ 119715 h 892874"/>
              <a:gd name="connsiteX85" fmla="*/ 773400 w 898023"/>
              <a:gd name="connsiteY85" fmla="*/ 120962 h 892874"/>
              <a:gd name="connsiteX86" fmla="*/ 777148 w 898023"/>
              <a:gd name="connsiteY86" fmla="*/ 125950 h 892874"/>
              <a:gd name="connsiteX87" fmla="*/ 779647 w 898023"/>
              <a:gd name="connsiteY87" fmla="*/ 127197 h 892874"/>
              <a:gd name="connsiteX88" fmla="*/ 808384 w 898023"/>
              <a:gd name="connsiteY88" fmla="*/ 123456 h 892874"/>
              <a:gd name="connsiteX89" fmla="*/ 859611 w 898023"/>
              <a:gd name="connsiteY89" fmla="*/ 71081 h 892874"/>
              <a:gd name="connsiteX90" fmla="*/ 849615 w 898023"/>
              <a:gd name="connsiteY90" fmla="*/ 71081 h 892874"/>
              <a:gd name="connsiteX91" fmla="*/ 827125 w 898023"/>
              <a:gd name="connsiteY91" fmla="*/ 48634 h 892874"/>
              <a:gd name="connsiteX92" fmla="*/ 842119 w 898023"/>
              <a:gd name="connsiteY92" fmla="*/ 1247 h 892874"/>
              <a:gd name="connsiteX93" fmla="*/ 853364 w 898023"/>
              <a:gd name="connsiteY93" fmla="*/ 18705 h 892874"/>
              <a:gd name="connsiteX94" fmla="*/ 853364 w 898023"/>
              <a:gd name="connsiteY94" fmla="*/ 44893 h 892874"/>
              <a:gd name="connsiteX95" fmla="*/ 879602 w 898023"/>
              <a:gd name="connsiteY95" fmla="*/ 44893 h 892874"/>
              <a:gd name="connsiteX96" fmla="*/ 895844 w 898023"/>
              <a:gd name="connsiteY96" fmla="*/ 56116 h 892874"/>
              <a:gd name="connsiteX97" fmla="*/ 893345 w 898023"/>
              <a:gd name="connsiteY97" fmla="*/ 76069 h 892874"/>
              <a:gd name="connsiteX98" fmla="*/ 825876 w 898023"/>
              <a:gd name="connsiteY98" fmla="*/ 142161 h 892874"/>
              <a:gd name="connsiteX99" fmla="*/ 790892 w 898023"/>
              <a:gd name="connsiteY99" fmla="*/ 155879 h 892874"/>
              <a:gd name="connsiteX100" fmla="*/ 767153 w 898023"/>
              <a:gd name="connsiteY100" fmla="*/ 149643 h 892874"/>
              <a:gd name="connsiteX101" fmla="*/ 764654 w 898023"/>
              <a:gd name="connsiteY101" fmla="*/ 148396 h 892874"/>
              <a:gd name="connsiteX102" fmla="*/ 719674 w 898023"/>
              <a:gd name="connsiteY102" fmla="*/ 193290 h 892874"/>
              <a:gd name="connsiteX103" fmla="*/ 832123 w 898023"/>
              <a:gd name="connsiteY103" fmla="*/ 477613 h 892874"/>
              <a:gd name="connsiteX104" fmla="*/ 830874 w 898023"/>
              <a:gd name="connsiteY104" fmla="*/ 515024 h 892874"/>
              <a:gd name="connsiteX105" fmla="*/ 875853 w 898023"/>
              <a:gd name="connsiteY105" fmla="*/ 523753 h 892874"/>
              <a:gd name="connsiteX106" fmla="*/ 889597 w 898023"/>
              <a:gd name="connsiteY106" fmla="*/ 537470 h 892874"/>
              <a:gd name="connsiteX107" fmla="*/ 882100 w 898023"/>
              <a:gd name="connsiteY107" fmla="*/ 556176 h 892874"/>
              <a:gd name="connsiteX108" fmla="*/ 859611 w 898023"/>
              <a:gd name="connsiteY108" fmla="*/ 571140 h 892874"/>
              <a:gd name="connsiteX109" fmla="*/ 874604 w 898023"/>
              <a:gd name="connsiteY109" fmla="*/ 593587 h 892874"/>
              <a:gd name="connsiteX110" fmla="*/ 874604 w 898023"/>
              <a:gd name="connsiteY110" fmla="*/ 613539 h 892874"/>
              <a:gd name="connsiteX111" fmla="*/ 859611 w 898023"/>
              <a:gd name="connsiteY111" fmla="*/ 621021 h 892874"/>
              <a:gd name="connsiteX112" fmla="*/ 855862 w 898023"/>
              <a:gd name="connsiteY112" fmla="*/ 621021 h 892874"/>
              <a:gd name="connsiteX113" fmla="*/ 809633 w 898023"/>
              <a:gd name="connsiteY113" fmla="*/ 611045 h 892874"/>
              <a:gd name="connsiteX114" fmla="*/ 416062 w 898023"/>
              <a:gd name="connsiteY114" fmla="*/ 892874 h 892874"/>
              <a:gd name="connsiteX115" fmla="*/ 0 w 898023"/>
              <a:gd name="connsiteY115" fmla="*/ 477613 h 892874"/>
              <a:gd name="connsiteX116" fmla="*/ 416062 w 898023"/>
              <a:gd name="connsiteY116" fmla="*/ 62351 h 892874"/>
              <a:gd name="connsiteX117" fmla="*/ 700933 w 898023"/>
              <a:gd name="connsiteY117" fmla="*/ 175831 h 892874"/>
              <a:gd name="connsiteX118" fmla="*/ 747162 w 898023"/>
              <a:gd name="connsiteY118" fmla="*/ 129691 h 892874"/>
              <a:gd name="connsiteX119" fmla="*/ 755908 w 898023"/>
              <a:gd name="connsiteY119" fmla="*/ 71081 h 892874"/>
              <a:gd name="connsiteX120" fmla="*/ 822128 w 898023"/>
              <a:gd name="connsiteY120" fmla="*/ 4988 h 892874"/>
              <a:gd name="connsiteX121" fmla="*/ 842119 w 898023"/>
              <a:gd name="connsiteY121" fmla="*/ 1247 h 892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898023" h="892874">
                <a:moveTo>
                  <a:pt x="418964" y="767781"/>
                </a:moveTo>
                <a:cubicBezTo>
                  <a:pt x="426454" y="767781"/>
                  <a:pt x="432697" y="774023"/>
                  <a:pt x="432697" y="781514"/>
                </a:cubicBezTo>
                <a:lnTo>
                  <a:pt x="432697" y="836445"/>
                </a:lnTo>
                <a:cubicBezTo>
                  <a:pt x="432697" y="843936"/>
                  <a:pt x="426454" y="848930"/>
                  <a:pt x="418964" y="848930"/>
                </a:cubicBezTo>
                <a:cubicBezTo>
                  <a:pt x="412721" y="848930"/>
                  <a:pt x="406479" y="843936"/>
                  <a:pt x="406479" y="836445"/>
                </a:cubicBezTo>
                <a:lnTo>
                  <a:pt x="406479" y="781514"/>
                </a:lnTo>
                <a:cubicBezTo>
                  <a:pt x="406479" y="774023"/>
                  <a:pt x="412721" y="767781"/>
                  <a:pt x="418964" y="767781"/>
                </a:cubicBezTo>
                <a:close/>
                <a:moveTo>
                  <a:pt x="774649" y="529988"/>
                </a:moveTo>
                <a:cubicBezTo>
                  <a:pt x="764654" y="529988"/>
                  <a:pt x="757157" y="534976"/>
                  <a:pt x="753409" y="543705"/>
                </a:cubicBezTo>
                <a:lnTo>
                  <a:pt x="752159" y="544952"/>
                </a:lnTo>
                <a:cubicBezTo>
                  <a:pt x="750910" y="546199"/>
                  <a:pt x="750910" y="546199"/>
                  <a:pt x="750910" y="546199"/>
                </a:cubicBezTo>
                <a:lnTo>
                  <a:pt x="750910" y="552435"/>
                </a:lnTo>
                <a:cubicBezTo>
                  <a:pt x="749660" y="552435"/>
                  <a:pt x="749660" y="552435"/>
                  <a:pt x="750910" y="553682"/>
                </a:cubicBezTo>
                <a:lnTo>
                  <a:pt x="750910" y="554929"/>
                </a:lnTo>
                <a:cubicBezTo>
                  <a:pt x="750910" y="566152"/>
                  <a:pt x="758406" y="574881"/>
                  <a:pt x="769651" y="577375"/>
                </a:cubicBezTo>
                <a:lnTo>
                  <a:pt x="842119" y="592340"/>
                </a:lnTo>
                <a:lnTo>
                  <a:pt x="835871" y="582363"/>
                </a:lnTo>
                <a:cubicBezTo>
                  <a:pt x="829624" y="572387"/>
                  <a:pt x="830874" y="557423"/>
                  <a:pt x="842119" y="551188"/>
                </a:cubicBezTo>
                <a:lnTo>
                  <a:pt x="852114" y="544952"/>
                </a:lnTo>
                <a:lnTo>
                  <a:pt x="778397" y="529988"/>
                </a:lnTo>
                <a:cubicBezTo>
                  <a:pt x="777148" y="529988"/>
                  <a:pt x="775899" y="529988"/>
                  <a:pt x="774649" y="529988"/>
                </a:cubicBezTo>
                <a:close/>
                <a:moveTo>
                  <a:pt x="506021" y="407779"/>
                </a:moveTo>
                <a:lnTo>
                  <a:pt x="449796" y="462648"/>
                </a:lnTo>
                <a:cubicBezTo>
                  <a:pt x="451046" y="465142"/>
                  <a:pt x="452295" y="468883"/>
                  <a:pt x="452295" y="471377"/>
                </a:cubicBezTo>
                <a:lnTo>
                  <a:pt x="528511" y="487589"/>
                </a:lnTo>
                <a:cubicBezTo>
                  <a:pt x="528511" y="485095"/>
                  <a:pt x="528511" y="481354"/>
                  <a:pt x="528511" y="477613"/>
                </a:cubicBezTo>
                <a:cubicBezTo>
                  <a:pt x="528511" y="451425"/>
                  <a:pt x="521014" y="427731"/>
                  <a:pt x="506021" y="407779"/>
                </a:cubicBezTo>
                <a:close/>
                <a:moveTo>
                  <a:pt x="416062" y="365380"/>
                </a:moveTo>
                <a:cubicBezTo>
                  <a:pt x="354839" y="365380"/>
                  <a:pt x="304862" y="415261"/>
                  <a:pt x="304862" y="477613"/>
                </a:cubicBezTo>
                <a:cubicBezTo>
                  <a:pt x="304862" y="539964"/>
                  <a:pt x="354839" y="589846"/>
                  <a:pt x="416062" y="589846"/>
                </a:cubicBezTo>
                <a:cubicBezTo>
                  <a:pt x="466039" y="589846"/>
                  <a:pt x="507270" y="557423"/>
                  <a:pt x="522263" y="513777"/>
                </a:cubicBezTo>
                <a:lnTo>
                  <a:pt x="447297" y="497565"/>
                </a:lnTo>
                <a:cubicBezTo>
                  <a:pt x="441050" y="507542"/>
                  <a:pt x="429805" y="513777"/>
                  <a:pt x="416062" y="513777"/>
                </a:cubicBezTo>
                <a:cubicBezTo>
                  <a:pt x="397320" y="513777"/>
                  <a:pt x="381077" y="497565"/>
                  <a:pt x="381077" y="477613"/>
                </a:cubicBezTo>
                <a:cubicBezTo>
                  <a:pt x="381077" y="457660"/>
                  <a:pt x="397320" y="441449"/>
                  <a:pt x="416062" y="441449"/>
                </a:cubicBezTo>
                <a:cubicBezTo>
                  <a:pt x="422309" y="441449"/>
                  <a:pt x="427306" y="442696"/>
                  <a:pt x="431055" y="443943"/>
                </a:cubicBezTo>
                <a:lnTo>
                  <a:pt x="486030" y="389073"/>
                </a:lnTo>
                <a:cubicBezTo>
                  <a:pt x="481032" y="385332"/>
                  <a:pt x="474785" y="381591"/>
                  <a:pt x="468538" y="377850"/>
                </a:cubicBezTo>
                <a:cubicBezTo>
                  <a:pt x="452295" y="370368"/>
                  <a:pt x="434803" y="365380"/>
                  <a:pt x="416062" y="365380"/>
                </a:cubicBezTo>
                <a:close/>
                <a:moveTo>
                  <a:pt x="603477" y="309263"/>
                </a:moveTo>
                <a:lnTo>
                  <a:pt x="523513" y="389073"/>
                </a:lnTo>
                <a:cubicBezTo>
                  <a:pt x="543504" y="414014"/>
                  <a:pt x="554749" y="443943"/>
                  <a:pt x="554749" y="477613"/>
                </a:cubicBezTo>
                <a:cubicBezTo>
                  <a:pt x="554749" y="483848"/>
                  <a:pt x="554749" y="488836"/>
                  <a:pt x="554749" y="493824"/>
                </a:cubicBezTo>
                <a:lnTo>
                  <a:pt x="665948" y="517518"/>
                </a:lnTo>
                <a:cubicBezTo>
                  <a:pt x="667198" y="505047"/>
                  <a:pt x="668447" y="491330"/>
                  <a:pt x="668447" y="477613"/>
                </a:cubicBezTo>
                <a:cubicBezTo>
                  <a:pt x="668447" y="412767"/>
                  <a:pt x="644708" y="354156"/>
                  <a:pt x="603477" y="309263"/>
                </a:cubicBezTo>
                <a:close/>
                <a:moveTo>
                  <a:pt x="416062" y="226959"/>
                </a:moveTo>
                <a:cubicBezTo>
                  <a:pt x="277374" y="226959"/>
                  <a:pt x="164925" y="339192"/>
                  <a:pt x="164925" y="477613"/>
                </a:cubicBezTo>
                <a:cubicBezTo>
                  <a:pt x="164925" y="616033"/>
                  <a:pt x="277374" y="729513"/>
                  <a:pt x="416062" y="729513"/>
                </a:cubicBezTo>
                <a:cubicBezTo>
                  <a:pt x="533508" y="729513"/>
                  <a:pt x="630964" y="650950"/>
                  <a:pt x="660951" y="542458"/>
                </a:cubicBezTo>
                <a:lnTo>
                  <a:pt x="548502" y="518765"/>
                </a:lnTo>
                <a:cubicBezTo>
                  <a:pt x="531010" y="576128"/>
                  <a:pt x="478533" y="616033"/>
                  <a:pt x="416062" y="616033"/>
                </a:cubicBezTo>
                <a:cubicBezTo>
                  <a:pt x="341096" y="616033"/>
                  <a:pt x="277374" y="554929"/>
                  <a:pt x="277374" y="477613"/>
                </a:cubicBezTo>
                <a:cubicBezTo>
                  <a:pt x="277374" y="400297"/>
                  <a:pt x="341096" y="339192"/>
                  <a:pt x="416062" y="339192"/>
                </a:cubicBezTo>
                <a:cubicBezTo>
                  <a:pt x="438551" y="339192"/>
                  <a:pt x="461041" y="344180"/>
                  <a:pt x="479783" y="354156"/>
                </a:cubicBezTo>
                <a:cubicBezTo>
                  <a:pt x="489778" y="359145"/>
                  <a:pt x="498524" y="364133"/>
                  <a:pt x="506021" y="371615"/>
                </a:cubicBezTo>
                <a:lnTo>
                  <a:pt x="585985" y="291805"/>
                </a:lnTo>
                <a:cubicBezTo>
                  <a:pt x="541005" y="250653"/>
                  <a:pt x="482282" y="226959"/>
                  <a:pt x="416062" y="226959"/>
                </a:cubicBezTo>
                <a:close/>
                <a:moveTo>
                  <a:pt x="700933" y="211995"/>
                </a:moveTo>
                <a:lnTo>
                  <a:pt x="622218" y="291805"/>
                </a:lnTo>
                <a:cubicBezTo>
                  <a:pt x="667198" y="340439"/>
                  <a:pt x="694685" y="405285"/>
                  <a:pt x="694685" y="477613"/>
                </a:cubicBezTo>
                <a:cubicBezTo>
                  <a:pt x="694685" y="492577"/>
                  <a:pt x="693436" y="508789"/>
                  <a:pt x="690937" y="522506"/>
                </a:cubicBezTo>
                <a:lnTo>
                  <a:pt x="729670" y="531235"/>
                </a:lnTo>
                <a:cubicBezTo>
                  <a:pt x="739665" y="511283"/>
                  <a:pt x="762155" y="501306"/>
                  <a:pt x="783395" y="505047"/>
                </a:cubicBezTo>
                <a:lnTo>
                  <a:pt x="804636" y="508789"/>
                </a:lnTo>
                <a:cubicBezTo>
                  <a:pt x="807134" y="498812"/>
                  <a:pt x="807134" y="487589"/>
                  <a:pt x="807134" y="477613"/>
                </a:cubicBezTo>
                <a:cubicBezTo>
                  <a:pt x="807134" y="375356"/>
                  <a:pt x="767153" y="281829"/>
                  <a:pt x="700933" y="211995"/>
                </a:cubicBezTo>
                <a:close/>
                <a:moveTo>
                  <a:pt x="416062" y="88539"/>
                </a:moveTo>
                <a:cubicBezTo>
                  <a:pt x="202408" y="88539"/>
                  <a:pt x="27488" y="263123"/>
                  <a:pt x="27488" y="477613"/>
                </a:cubicBezTo>
                <a:cubicBezTo>
                  <a:pt x="27488" y="692102"/>
                  <a:pt x="202408" y="866686"/>
                  <a:pt x="416062" y="866686"/>
                </a:cubicBezTo>
                <a:cubicBezTo>
                  <a:pt x="583486" y="866686"/>
                  <a:pt x="729670" y="763183"/>
                  <a:pt x="784645" y="607304"/>
                </a:cubicBezTo>
                <a:lnTo>
                  <a:pt x="764654" y="602316"/>
                </a:lnTo>
                <a:cubicBezTo>
                  <a:pt x="742164" y="598575"/>
                  <a:pt x="725921" y="579869"/>
                  <a:pt x="724672" y="557423"/>
                </a:cubicBezTo>
                <a:cubicBezTo>
                  <a:pt x="724672" y="557423"/>
                  <a:pt x="724672" y="557423"/>
                  <a:pt x="724672" y="556176"/>
                </a:cubicBezTo>
                <a:lnTo>
                  <a:pt x="685939" y="548694"/>
                </a:lnTo>
                <a:cubicBezTo>
                  <a:pt x="654704" y="667161"/>
                  <a:pt x="546003" y="755701"/>
                  <a:pt x="416062" y="755701"/>
                </a:cubicBezTo>
                <a:cubicBezTo>
                  <a:pt x="263631" y="755701"/>
                  <a:pt x="138687" y="630998"/>
                  <a:pt x="138687" y="477613"/>
                </a:cubicBezTo>
                <a:cubicBezTo>
                  <a:pt x="138687" y="324228"/>
                  <a:pt x="263631" y="199525"/>
                  <a:pt x="416062" y="199525"/>
                </a:cubicBezTo>
                <a:cubicBezTo>
                  <a:pt x="488529" y="199525"/>
                  <a:pt x="554749" y="226959"/>
                  <a:pt x="603477" y="271852"/>
                </a:cubicBezTo>
                <a:lnTo>
                  <a:pt x="682191" y="193290"/>
                </a:lnTo>
                <a:cubicBezTo>
                  <a:pt x="613472" y="128444"/>
                  <a:pt x="519765" y="88539"/>
                  <a:pt x="416062" y="88539"/>
                </a:cubicBezTo>
                <a:close/>
                <a:moveTo>
                  <a:pt x="827125" y="38658"/>
                </a:moveTo>
                <a:lnTo>
                  <a:pt x="774649" y="91033"/>
                </a:lnTo>
                <a:cubicBezTo>
                  <a:pt x="767153" y="97268"/>
                  <a:pt x="764654" y="109738"/>
                  <a:pt x="770901" y="118468"/>
                </a:cubicBezTo>
                <a:lnTo>
                  <a:pt x="772150" y="119715"/>
                </a:lnTo>
                <a:cubicBezTo>
                  <a:pt x="772150" y="120962"/>
                  <a:pt x="772150" y="120962"/>
                  <a:pt x="773400" y="120962"/>
                </a:cubicBezTo>
                <a:lnTo>
                  <a:pt x="777148" y="125950"/>
                </a:lnTo>
                <a:lnTo>
                  <a:pt x="779647" y="127197"/>
                </a:lnTo>
                <a:cubicBezTo>
                  <a:pt x="788393" y="132185"/>
                  <a:pt x="800887" y="130938"/>
                  <a:pt x="808384" y="123456"/>
                </a:cubicBezTo>
                <a:lnTo>
                  <a:pt x="859611" y="71081"/>
                </a:lnTo>
                <a:lnTo>
                  <a:pt x="849615" y="71081"/>
                </a:lnTo>
                <a:cubicBezTo>
                  <a:pt x="837121" y="71081"/>
                  <a:pt x="827125" y="61104"/>
                  <a:pt x="827125" y="48634"/>
                </a:cubicBezTo>
                <a:close/>
                <a:moveTo>
                  <a:pt x="842119" y="1247"/>
                </a:moveTo>
                <a:cubicBezTo>
                  <a:pt x="848366" y="4988"/>
                  <a:pt x="853364" y="11223"/>
                  <a:pt x="853364" y="18705"/>
                </a:cubicBezTo>
                <a:lnTo>
                  <a:pt x="853364" y="44893"/>
                </a:lnTo>
                <a:lnTo>
                  <a:pt x="879602" y="44893"/>
                </a:lnTo>
                <a:cubicBezTo>
                  <a:pt x="887098" y="44893"/>
                  <a:pt x="893345" y="49881"/>
                  <a:pt x="895844" y="56116"/>
                </a:cubicBezTo>
                <a:cubicBezTo>
                  <a:pt x="899593" y="63598"/>
                  <a:pt x="898343" y="71081"/>
                  <a:pt x="893345" y="76069"/>
                </a:cubicBezTo>
                <a:lnTo>
                  <a:pt x="825876" y="142161"/>
                </a:lnTo>
                <a:cubicBezTo>
                  <a:pt x="815880" y="152138"/>
                  <a:pt x="804636" y="155879"/>
                  <a:pt x="790892" y="155879"/>
                </a:cubicBezTo>
                <a:cubicBezTo>
                  <a:pt x="782146" y="155879"/>
                  <a:pt x="774649" y="154632"/>
                  <a:pt x="767153" y="149643"/>
                </a:cubicBezTo>
                <a:cubicBezTo>
                  <a:pt x="765903" y="149643"/>
                  <a:pt x="764654" y="149643"/>
                  <a:pt x="764654" y="148396"/>
                </a:cubicBezTo>
                <a:lnTo>
                  <a:pt x="719674" y="193290"/>
                </a:lnTo>
                <a:cubicBezTo>
                  <a:pt x="789642" y="268111"/>
                  <a:pt x="832123" y="367874"/>
                  <a:pt x="832123" y="477613"/>
                </a:cubicBezTo>
                <a:cubicBezTo>
                  <a:pt x="832123" y="490083"/>
                  <a:pt x="832123" y="502553"/>
                  <a:pt x="830874" y="515024"/>
                </a:cubicBezTo>
                <a:lnTo>
                  <a:pt x="875853" y="523753"/>
                </a:lnTo>
                <a:cubicBezTo>
                  <a:pt x="883350" y="525000"/>
                  <a:pt x="888348" y="529988"/>
                  <a:pt x="889597" y="537470"/>
                </a:cubicBezTo>
                <a:cubicBezTo>
                  <a:pt x="890846" y="544952"/>
                  <a:pt x="888348" y="552435"/>
                  <a:pt x="882100" y="556176"/>
                </a:cubicBezTo>
                <a:lnTo>
                  <a:pt x="859611" y="571140"/>
                </a:lnTo>
                <a:lnTo>
                  <a:pt x="874604" y="593587"/>
                </a:lnTo>
                <a:cubicBezTo>
                  <a:pt x="879602" y="599822"/>
                  <a:pt x="879602" y="607304"/>
                  <a:pt x="874604" y="613539"/>
                </a:cubicBezTo>
                <a:cubicBezTo>
                  <a:pt x="872105" y="618527"/>
                  <a:pt x="865858" y="621021"/>
                  <a:pt x="859611" y="621021"/>
                </a:cubicBezTo>
                <a:cubicBezTo>
                  <a:pt x="858361" y="621021"/>
                  <a:pt x="857112" y="621021"/>
                  <a:pt x="855862" y="621021"/>
                </a:cubicBezTo>
                <a:lnTo>
                  <a:pt x="809633" y="611045"/>
                </a:lnTo>
                <a:cubicBezTo>
                  <a:pt x="753409" y="779394"/>
                  <a:pt x="595980" y="892874"/>
                  <a:pt x="416062" y="892874"/>
                </a:cubicBezTo>
                <a:cubicBezTo>
                  <a:pt x="187415" y="892874"/>
                  <a:pt x="0" y="707066"/>
                  <a:pt x="0" y="477613"/>
                </a:cubicBezTo>
                <a:cubicBezTo>
                  <a:pt x="0" y="248159"/>
                  <a:pt x="187415" y="62351"/>
                  <a:pt x="416062" y="62351"/>
                </a:cubicBezTo>
                <a:cubicBezTo>
                  <a:pt x="527261" y="62351"/>
                  <a:pt x="627216" y="104750"/>
                  <a:pt x="700933" y="175831"/>
                </a:cubicBezTo>
                <a:lnTo>
                  <a:pt x="747162" y="129691"/>
                </a:lnTo>
                <a:cubicBezTo>
                  <a:pt x="737166" y="110986"/>
                  <a:pt x="740914" y="87292"/>
                  <a:pt x="755908" y="71081"/>
                </a:cubicBezTo>
                <a:lnTo>
                  <a:pt x="822128" y="4988"/>
                </a:lnTo>
                <a:cubicBezTo>
                  <a:pt x="828375" y="0"/>
                  <a:pt x="835871" y="-1247"/>
                  <a:pt x="842119" y="124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40CECA-AAA7-6344-9FBE-CA70A067A0C2}"/>
              </a:ext>
            </a:extLst>
          </p:cNvPr>
          <p:cNvSpPr txBox="1"/>
          <p:nvPr/>
        </p:nvSpPr>
        <p:spPr>
          <a:xfrm>
            <a:off x="1730532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B-Tree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65862F-4958-D34C-B31A-83CD6A860EB1}"/>
              </a:ext>
            </a:extLst>
          </p:cNvPr>
          <p:cNvSpPr txBox="1"/>
          <p:nvPr/>
        </p:nvSpPr>
        <p:spPr>
          <a:xfrm>
            <a:off x="1730532" y="3065439"/>
            <a:ext cx="21347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PostgreSQL default index Based on B-Tree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2577F-0290-C840-BE74-AEA97BB96A10}"/>
              </a:ext>
            </a:extLst>
          </p:cNvPr>
          <p:cNvSpPr txBox="1"/>
          <p:nvPr/>
        </p:nvSpPr>
        <p:spPr>
          <a:xfrm>
            <a:off x="3380159" y="4420963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GIST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61CCF-0EBE-7A46-A8CA-204B22535676}"/>
              </a:ext>
            </a:extLst>
          </p:cNvPr>
          <p:cNvSpPr txBox="1"/>
          <p:nvPr/>
        </p:nvSpPr>
        <p:spPr>
          <a:xfrm>
            <a:off x="3380159" y="4793363"/>
            <a:ext cx="21347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rgbClr val="373737"/>
              </a:buClr>
              <a:buSzPts val="2000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Generalized Search Tree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7BDC03-F230-9040-A309-E6EEBB47EF33}"/>
              </a:ext>
            </a:extLst>
          </p:cNvPr>
          <p:cNvSpPr txBox="1"/>
          <p:nvPr/>
        </p:nvSpPr>
        <p:spPr>
          <a:xfrm>
            <a:off x="5029786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Hash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6E7F1A-841E-CD45-9AFE-B5B1A55901DF}"/>
              </a:ext>
            </a:extLst>
          </p:cNvPr>
          <p:cNvSpPr txBox="1"/>
          <p:nvPr/>
        </p:nvSpPr>
        <p:spPr>
          <a:xfrm>
            <a:off x="5029786" y="3065439"/>
            <a:ext cx="21347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PostgreSQL Index Method Based on Hasing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6F5AC5-377A-F345-82C4-0ED5FBACC271}"/>
              </a:ext>
            </a:extLst>
          </p:cNvPr>
          <p:cNvSpPr txBox="1"/>
          <p:nvPr/>
        </p:nvSpPr>
        <p:spPr>
          <a:xfrm>
            <a:off x="6679413" y="4420963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F46A20-F6AF-0940-868E-635B7ACFB596}"/>
              </a:ext>
            </a:extLst>
          </p:cNvPr>
          <p:cNvSpPr txBox="1"/>
          <p:nvPr/>
        </p:nvSpPr>
        <p:spPr>
          <a:xfrm>
            <a:off x="6679413" y="4793363"/>
            <a:ext cx="21347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Generalized Inverted Index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368D5-3539-D64B-B823-AFE3B6521AB3}"/>
              </a:ext>
            </a:extLst>
          </p:cNvPr>
          <p:cNvSpPr txBox="1"/>
          <p:nvPr/>
        </p:nvSpPr>
        <p:spPr>
          <a:xfrm>
            <a:off x="8326765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Brin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F59625-98F8-9C44-825A-28E69147BABD}"/>
              </a:ext>
            </a:extLst>
          </p:cNvPr>
          <p:cNvSpPr txBox="1"/>
          <p:nvPr/>
        </p:nvSpPr>
        <p:spPr>
          <a:xfrm>
            <a:off x="8326764" y="3065439"/>
            <a:ext cx="2134705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Block Range Index</a:t>
            </a:r>
          </a:p>
        </p:txBody>
      </p:sp>
      <p:grpSp>
        <p:nvGrpSpPr>
          <p:cNvPr id="26" name="Google Shape;7198;p70">
            <a:extLst>
              <a:ext uri="{FF2B5EF4-FFF2-40B4-BE49-F238E27FC236}">
                <a16:creationId xmlns:a16="http://schemas.microsoft.com/office/drawing/2014/main" id="{11C9F3FE-5A0E-8549-95DE-2B0F2C822EFA}"/>
              </a:ext>
            </a:extLst>
          </p:cNvPr>
          <p:cNvGrpSpPr/>
          <p:nvPr/>
        </p:nvGrpSpPr>
        <p:grpSpPr>
          <a:xfrm>
            <a:off x="2683172" y="2144948"/>
            <a:ext cx="281854" cy="359242"/>
            <a:chOff x="1323907" y="3359888"/>
            <a:chExt cx="281854" cy="359242"/>
          </a:xfrm>
        </p:grpSpPr>
        <p:sp>
          <p:nvSpPr>
            <p:cNvPr id="27" name="Google Shape;7199;p70">
              <a:extLst>
                <a:ext uri="{FF2B5EF4-FFF2-40B4-BE49-F238E27FC236}">
                  <a16:creationId xmlns:a16="http://schemas.microsoft.com/office/drawing/2014/main" id="{606951A2-CCCA-CA47-93F6-717111690A9C}"/>
                </a:ext>
              </a:extLst>
            </p:cNvPr>
            <p:cNvSpPr/>
            <p:nvPr/>
          </p:nvSpPr>
          <p:spPr>
            <a:xfrm>
              <a:off x="1352940" y="3424919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8" y="1"/>
                  </a:moveTo>
                  <a:cubicBezTo>
                    <a:pt x="203" y="1"/>
                    <a:pt x="1" y="178"/>
                    <a:pt x="1" y="404"/>
                  </a:cubicBezTo>
                  <a:lnTo>
                    <a:pt x="1" y="10637"/>
                  </a:lnTo>
                  <a:cubicBezTo>
                    <a:pt x="1" y="10858"/>
                    <a:pt x="203" y="11035"/>
                    <a:pt x="448" y="11035"/>
                  </a:cubicBezTo>
                  <a:lnTo>
                    <a:pt x="8989" y="11035"/>
                  </a:lnTo>
                  <a:cubicBezTo>
                    <a:pt x="9234" y="11035"/>
                    <a:pt x="9436" y="10858"/>
                    <a:pt x="9436" y="10637"/>
                  </a:cubicBezTo>
                  <a:lnTo>
                    <a:pt x="9436" y="404"/>
                  </a:lnTo>
                  <a:cubicBezTo>
                    <a:pt x="9436" y="178"/>
                    <a:pt x="9234" y="1"/>
                    <a:pt x="8989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200;p70">
              <a:extLst>
                <a:ext uri="{FF2B5EF4-FFF2-40B4-BE49-F238E27FC236}">
                  <a16:creationId xmlns:a16="http://schemas.microsoft.com/office/drawing/2014/main" id="{76277034-A228-B747-AAF6-E942C23F73E3}"/>
                </a:ext>
              </a:extLst>
            </p:cNvPr>
            <p:cNvSpPr/>
            <p:nvPr/>
          </p:nvSpPr>
          <p:spPr>
            <a:xfrm>
              <a:off x="1329693" y="3395100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7" y="1"/>
                  </a:moveTo>
                  <a:cubicBezTo>
                    <a:pt x="197" y="1"/>
                    <a:pt x="0" y="179"/>
                    <a:pt x="0" y="405"/>
                  </a:cubicBezTo>
                  <a:lnTo>
                    <a:pt x="0" y="10637"/>
                  </a:lnTo>
                  <a:cubicBezTo>
                    <a:pt x="0" y="10858"/>
                    <a:pt x="202" y="11036"/>
                    <a:pt x="447" y="11036"/>
                  </a:cubicBezTo>
                  <a:lnTo>
                    <a:pt x="8988" y="11036"/>
                  </a:lnTo>
                  <a:cubicBezTo>
                    <a:pt x="9233" y="11036"/>
                    <a:pt x="9435" y="10858"/>
                    <a:pt x="9435" y="10637"/>
                  </a:cubicBezTo>
                  <a:lnTo>
                    <a:pt x="9435" y="405"/>
                  </a:lnTo>
                  <a:cubicBezTo>
                    <a:pt x="9435" y="179"/>
                    <a:pt x="9233" y="1"/>
                    <a:pt x="898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201;p70">
              <a:extLst>
                <a:ext uri="{FF2B5EF4-FFF2-40B4-BE49-F238E27FC236}">
                  <a16:creationId xmlns:a16="http://schemas.microsoft.com/office/drawing/2014/main" id="{E23F884C-D651-A84C-9BF3-1EB25068F5EB}"/>
                </a:ext>
              </a:extLst>
            </p:cNvPr>
            <p:cNvSpPr/>
            <p:nvPr/>
          </p:nvSpPr>
          <p:spPr>
            <a:xfrm>
              <a:off x="1553296" y="3395100"/>
              <a:ext cx="23431" cy="288922"/>
            </a:xfrm>
            <a:custGeom>
              <a:avLst/>
              <a:gdLst/>
              <a:ahLst/>
              <a:cxnLst/>
              <a:rect l="l" t="t" r="r" b="b"/>
              <a:pathLst>
                <a:path w="895" h="11036" extrusionOk="0">
                  <a:moveTo>
                    <a:pt x="1" y="1"/>
                  </a:moveTo>
                  <a:lnTo>
                    <a:pt x="1" y="11036"/>
                  </a:lnTo>
                  <a:lnTo>
                    <a:pt x="447" y="11036"/>
                  </a:lnTo>
                  <a:cubicBezTo>
                    <a:pt x="692" y="11036"/>
                    <a:pt x="894" y="10858"/>
                    <a:pt x="894" y="10637"/>
                  </a:cubicBezTo>
                  <a:lnTo>
                    <a:pt x="894" y="405"/>
                  </a:lnTo>
                  <a:cubicBezTo>
                    <a:pt x="894" y="179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202;p70">
              <a:extLst>
                <a:ext uri="{FF2B5EF4-FFF2-40B4-BE49-F238E27FC236}">
                  <a16:creationId xmlns:a16="http://schemas.microsoft.com/office/drawing/2014/main" id="{BAB9F183-3FC2-0741-AC39-B6686F501BE9}"/>
                </a:ext>
              </a:extLst>
            </p:cNvPr>
            <p:cNvSpPr/>
            <p:nvPr/>
          </p:nvSpPr>
          <p:spPr>
            <a:xfrm>
              <a:off x="1368910" y="3473954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203;p70">
              <a:extLst>
                <a:ext uri="{FF2B5EF4-FFF2-40B4-BE49-F238E27FC236}">
                  <a16:creationId xmlns:a16="http://schemas.microsoft.com/office/drawing/2014/main" id="{0355A4F8-1C01-F843-963F-4EF628B2A40B}"/>
                </a:ext>
              </a:extLst>
            </p:cNvPr>
            <p:cNvSpPr/>
            <p:nvPr/>
          </p:nvSpPr>
          <p:spPr>
            <a:xfrm>
              <a:off x="1368910" y="3541996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07"/>
                  </a:cubicBezTo>
                  <a:lnTo>
                    <a:pt x="1" y="1500"/>
                  </a:lnTo>
                  <a:cubicBezTo>
                    <a:pt x="1" y="1562"/>
                    <a:pt x="54" y="1610"/>
                    <a:pt x="121" y="1610"/>
                  </a:cubicBezTo>
                  <a:lnTo>
                    <a:pt x="1663" y="1610"/>
                  </a:lnTo>
                  <a:cubicBezTo>
                    <a:pt x="1726" y="1610"/>
                    <a:pt x="1778" y="1562"/>
                    <a:pt x="1783" y="1500"/>
                  </a:cubicBezTo>
                  <a:lnTo>
                    <a:pt x="1783" y="107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7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204;p70">
              <a:extLst>
                <a:ext uri="{FF2B5EF4-FFF2-40B4-BE49-F238E27FC236}">
                  <a16:creationId xmlns:a16="http://schemas.microsoft.com/office/drawing/2014/main" id="{74EE5F45-F58D-FE41-A962-D97465A2C568}"/>
                </a:ext>
              </a:extLst>
            </p:cNvPr>
            <p:cNvSpPr/>
            <p:nvPr/>
          </p:nvSpPr>
          <p:spPr>
            <a:xfrm>
              <a:off x="1368910" y="3610038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205;p70">
              <a:extLst>
                <a:ext uri="{FF2B5EF4-FFF2-40B4-BE49-F238E27FC236}">
                  <a16:creationId xmlns:a16="http://schemas.microsoft.com/office/drawing/2014/main" id="{C5524A55-FFB8-4F43-9A00-827F149801A6}"/>
                </a:ext>
              </a:extLst>
            </p:cNvPr>
            <p:cNvSpPr/>
            <p:nvPr/>
          </p:nvSpPr>
          <p:spPr>
            <a:xfrm>
              <a:off x="1357731" y="3386435"/>
              <a:ext cx="77755" cy="36390"/>
            </a:xfrm>
            <a:custGeom>
              <a:avLst/>
              <a:gdLst/>
              <a:ahLst/>
              <a:cxnLst/>
              <a:rect l="l" t="t" r="r" b="b"/>
              <a:pathLst>
                <a:path w="2970" h="1390" extrusionOk="0">
                  <a:moveTo>
                    <a:pt x="442" y="1"/>
                  </a:moveTo>
                  <a:cubicBezTo>
                    <a:pt x="197" y="1"/>
                    <a:pt x="0" y="178"/>
                    <a:pt x="0" y="394"/>
                  </a:cubicBezTo>
                  <a:lnTo>
                    <a:pt x="0" y="1211"/>
                  </a:lnTo>
                  <a:cubicBezTo>
                    <a:pt x="10" y="1314"/>
                    <a:pt x="91" y="1389"/>
                    <a:pt x="193" y="1389"/>
                  </a:cubicBezTo>
                  <a:cubicBezTo>
                    <a:pt x="196" y="1389"/>
                    <a:pt x="199" y="1389"/>
                    <a:pt x="202" y="1389"/>
                  </a:cubicBezTo>
                  <a:lnTo>
                    <a:pt x="2767" y="1389"/>
                  </a:lnTo>
                  <a:cubicBezTo>
                    <a:pt x="2770" y="1389"/>
                    <a:pt x="2773" y="1389"/>
                    <a:pt x="2776" y="1389"/>
                  </a:cubicBezTo>
                  <a:cubicBezTo>
                    <a:pt x="2878" y="1389"/>
                    <a:pt x="2965" y="1309"/>
                    <a:pt x="2969" y="1206"/>
                  </a:cubicBezTo>
                  <a:lnTo>
                    <a:pt x="2969" y="394"/>
                  </a:lnTo>
                  <a:cubicBezTo>
                    <a:pt x="2969" y="178"/>
                    <a:pt x="2767" y="1"/>
                    <a:pt x="252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206;p70">
              <a:extLst>
                <a:ext uri="{FF2B5EF4-FFF2-40B4-BE49-F238E27FC236}">
                  <a16:creationId xmlns:a16="http://schemas.microsoft.com/office/drawing/2014/main" id="{0C6CDDEA-9899-ED48-B1C9-CEF3AE12E21A}"/>
                </a:ext>
              </a:extLst>
            </p:cNvPr>
            <p:cNvSpPr/>
            <p:nvPr/>
          </p:nvSpPr>
          <p:spPr>
            <a:xfrm>
              <a:off x="1400614" y="3386304"/>
              <a:ext cx="34872" cy="36390"/>
            </a:xfrm>
            <a:custGeom>
              <a:avLst/>
              <a:gdLst/>
              <a:ahLst/>
              <a:cxnLst/>
              <a:rect l="l" t="t" r="r" b="b"/>
              <a:pathLst>
                <a:path w="1332" h="1390" extrusionOk="0">
                  <a:moveTo>
                    <a:pt x="236" y="1389"/>
                  </a:moveTo>
                  <a:cubicBezTo>
                    <a:pt x="239" y="1389"/>
                    <a:pt x="242" y="1389"/>
                    <a:pt x="245" y="1389"/>
                  </a:cubicBezTo>
                  <a:cubicBezTo>
                    <a:pt x="248" y="1389"/>
                    <a:pt x="251" y="1389"/>
                    <a:pt x="254" y="1389"/>
                  </a:cubicBezTo>
                  <a:close/>
                  <a:moveTo>
                    <a:pt x="1" y="1"/>
                  </a:moveTo>
                  <a:cubicBezTo>
                    <a:pt x="241" y="1"/>
                    <a:pt x="443" y="183"/>
                    <a:pt x="443" y="399"/>
                  </a:cubicBezTo>
                  <a:lnTo>
                    <a:pt x="443" y="1211"/>
                  </a:lnTo>
                  <a:cubicBezTo>
                    <a:pt x="433" y="1307"/>
                    <a:pt x="352" y="1385"/>
                    <a:pt x="254" y="1389"/>
                  </a:cubicBezTo>
                  <a:lnTo>
                    <a:pt x="1129" y="1389"/>
                  </a:lnTo>
                  <a:cubicBezTo>
                    <a:pt x="1132" y="1389"/>
                    <a:pt x="1135" y="1389"/>
                    <a:pt x="1138" y="1389"/>
                  </a:cubicBezTo>
                  <a:cubicBezTo>
                    <a:pt x="1240" y="1389"/>
                    <a:pt x="1322" y="1309"/>
                    <a:pt x="1331" y="1211"/>
                  </a:cubicBezTo>
                  <a:lnTo>
                    <a:pt x="1331" y="395"/>
                  </a:lnTo>
                  <a:cubicBezTo>
                    <a:pt x="1331" y="178"/>
                    <a:pt x="1134" y="1"/>
                    <a:pt x="889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207;p70">
              <a:extLst>
                <a:ext uri="{FF2B5EF4-FFF2-40B4-BE49-F238E27FC236}">
                  <a16:creationId xmlns:a16="http://schemas.microsoft.com/office/drawing/2014/main" id="{9AD7733E-94E5-404C-A63B-DF6594E26233}"/>
                </a:ext>
              </a:extLst>
            </p:cNvPr>
            <p:cNvSpPr/>
            <p:nvPr/>
          </p:nvSpPr>
          <p:spPr>
            <a:xfrm>
              <a:off x="1323907" y="3389917"/>
              <a:ext cx="281854" cy="329214"/>
            </a:xfrm>
            <a:custGeom>
              <a:avLst/>
              <a:gdLst/>
              <a:ahLst/>
              <a:cxnLst/>
              <a:rect l="l" t="t" r="r" b="b"/>
              <a:pathLst>
                <a:path w="10766" h="12575" extrusionOk="0">
                  <a:moveTo>
                    <a:pt x="8199" y="1"/>
                  </a:moveTo>
                  <a:cubicBezTo>
                    <a:pt x="7939" y="1"/>
                    <a:pt x="7940" y="406"/>
                    <a:pt x="8203" y="406"/>
                  </a:cubicBezTo>
                  <a:cubicBezTo>
                    <a:pt x="8210" y="406"/>
                    <a:pt x="8217" y="406"/>
                    <a:pt x="8225" y="406"/>
                  </a:cubicBezTo>
                  <a:lnTo>
                    <a:pt x="9209" y="406"/>
                  </a:lnTo>
                  <a:cubicBezTo>
                    <a:pt x="9215" y="405"/>
                    <a:pt x="9221" y="405"/>
                    <a:pt x="9226" y="405"/>
                  </a:cubicBezTo>
                  <a:cubicBezTo>
                    <a:pt x="9334" y="405"/>
                    <a:pt x="9426" y="493"/>
                    <a:pt x="9430" y="603"/>
                  </a:cubicBezTo>
                  <a:lnTo>
                    <a:pt x="9430" y="10840"/>
                  </a:lnTo>
                  <a:cubicBezTo>
                    <a:pt x="9426" y="10950"/>
                    <a:pt x="9334" y="11038"/>
                    <a:pt x="9226" y="11038"/>
                  </a:cubicBezTo>
                  <a:cubicBezTo>
                    <a:pt x="9221" y="11038"/>
                    <a:pt x="9215" y="11037"/>
                    <a:pt x="9209" y="11037"/>
                  </a:cubicBezTo>
                  <a:lnTo>
                    <a:pt x="668" y="11037"/>
                  </a:lnTo>
                  <a:cubicBezTo>
                    <a:pt x="662" y="11037"/>
                    <a:pt x="656" y="11038"/>
                    <a:pt x="651" y="11038"/>
                  </a:cubicBezTo>
                  <a:cubicBezTo>
                    <a:pt x="539" y="11038"/>
                    <a:pt x="451" y="10950"/>
                    <a:pt x="442" y="10840"/>
                  </a:cubicBezTo>
                  <a:lnTo>
                    <a:pt x="442" y="10018"/>
                  </a:lnTo>
                  <a:cubicBezTo>
                    <a:pt x="430" y="9884"/>
                    <a:pt x="326" y="9817"/>
                    <a:pt x="221" y="9817"/>
                  </a:cubicBezTo>
                  <a:cubicBezTo>
                    <a:pt x="117" y="9817"/>
                    <a:pt x="12" y="9884"/>
                    <a:pt x="0" y="10018"/>
                  </a:cubicBezTo>
                  <a:lnTo>
                    <a:pt x="0" y="10835"/>
                  </a:lnTo>
                  <a:cubicBezTo>
                    <a:pt x="0" y="11167"/>
                    <a:pt x="298" y="11436"/>
                    <a:pt x="668" y="11436"/>
                  </a:cubicBezTo>
                  <a:lnTo>
                    <a:pt x="889" y="11436"/>
                  </a:lnTo>
                  <a:lnTo>
                    <a:pt x="889" y="11974"/>
                  </a:lnTo>
                  <a:cubicBezTo>
                    <a:pt x="889" y="12305"/>
                    <a:pt x="1191" y="12574"/>
                    <a:pt x="1557" y="12574"/>
                  </a:cubicBezTo>
                  <a:lnTo>
                    <a:pt x="10098" y="12574"/>
                  </a:lnTo>
                  <a:cubicBezTo>
                    <a:pt x="10468" y="12574"/>
                    <a:pt x="10766" y="12300"/>
                    <a:pt x="10766" y="11974"/>
                  </a:cubicBezTo>
                  <a:lnTo>
                    <a:pt x="10766" y="11714"/>
                  </a:lnTo>
                  <a:cubicBezTo>
                    <a:pt x="10754" y="11580"/>
                    <a:pt x="10649" y="11512"/>
                    <a:pt x="10545" y="11512"/>
                  </a:cubicBezTo>
                  <a:cubicBezTo>
                    <a:pt x="10440" y="11512"/>
                    <a:pt x="10336" y="11580"/>
                    <a:pt x="10324" y="11714"/>
                  </a:cubicBezTo>
                  <a:lnTo>
                    <a:pt x="10324" y="11974"/>
                  </a:lnTo>
                  <a:cubicBezTo>
                    <a:pt x="10315" y="12086"/>
                    <a:pt x="10223" y="12176"/>
                    <a:pt x="10107" y="12176"/>
                  </a:cubicBezTo>
                  <a:cubicBezTo>
                    <a:pt x="10104" y="12176"/>
                    <a:pt x="10101" y="12176"/>
                    <a:pt x="10098" y="12175"/>
                  </a:cubicBezTo>
                  <a:lnTo>
                    <a:pt x="1557" y="12175"/>
                  </a:lnTo>
                  <a:cubicBezTo>
                    <a:pt x="1554" y="12176"/>
                    <a:pt x="1551" y="12176"/>
                    <a:pt x="1548" y="12176"/>
                  </a:cubicBezTo>
                  <a:cubicBezTo>
                    <a:pt x="1436" y="12176"/>
                    <a:pt x="1340" y="12086"/>
                    <a:pt x="1336" y="11974"/>
                  </a:cubicBezTo>
                  <a:lnTo>
                    <a:pt x="1336" y="11436"/>
                  </a:lnTo>
                  <a:lnTo>
                    <a:pt x="9209" y="11436"/>
                  </a:lnTo>
                  <a:cubicBezTo>
                    <a:pt x="9579" y="11436"/>
                    <a:pt x="9877" y="11167"/>
                    <a:pt x="9877" y="10835"/>
                  </a:cubicBezTo>
                  <a:lnTo>
                    <a:pt x="9877" y="1539"/>
                  </a:lnTo>
                  <a:lnTo>
                    <a:pt x="10098" y="1539"/>
                  </a:lnTo>
                  <a:cubicBezTo>
                    <a:pt x="10101" y="1539"/>
                    <a:pt x="10105" y="1539"/>
                    <a:pt x="10108" y="1539"/>
                  </a:cubicBezTo>
                  <a:cubicBezTo>
                    <a:pt x="10223" y="1539"/>
                    <a:pt x="10315" y="1624"/>
                    <a:pt x="10324" y="1741"/>
                  </a:cubicBezTo>
                  <a:lnTo>
                    <a:pt x="10324" y="10854"/>
                  </a:lnTo>
                  <a:cubicBezTo>
                    <a:pt x="10329" y="10967"/>
                    <a:pt x="10424" y="11051"/>
                    <a:pt x="10536" y="11051"/>
                  </a:cubicBezTo>
                  <a:cubicBezTo>
                    <a:pt x="10539" y="11051"/>
                    <a:pt x="10542" y="11051"/>
                    <a:pt x="10545" y="11051"/>
                  </a:cubicBezTo>
                  <a:cubicBezTo>
                    <a:pt x="10548" y="11051"/>
                    <a:pt x="10551" y="11051"/>
                    <a:pt x="10554" y="11051"/>
                  </a:cubicBezTo>
                  <a:cubicBezTo>
                    <a:pt x="10666" y="11051"/>
                    <a:pt x="10761" y="10966"/>
                    <a:pt x="10766" y="10850"/>
                  </a:cubicBezTo>
                  <a:lnTo>
                    <a:pt x="10766" y="1736"/>
                  </a:lnTo>
                  <a:cubicBezTo>
                    <a:pt x="10766" y="1405"/>
                    <a:pt x="10468" y="1136"/>
                    <a:pt x="10098" y="1136"/>
                  </a:cubicBezTo>
                  <a:lnTo>
                    <a:pt x="9877" y="1136"/>
                  </a:lnTo>
                  <a:lnTo>
                    <a:pt x="9877" y="603"/>
                  </a:lnTo>
                  <a:cubicBezTo>
                    <a:pt x="9877" y="271"/>
                    <a:pt x="9575" y="2"/>
                    <a:pt x="9209" y="2"/>
                  </a:cubicBezTo>
                  <a:lnTo>
                    <a:pt x="8225" y="2"/>
                  </a:lnTo>
                  <a:cubicBezTo>
                    <a:pt x="8216" y="1"/>
                    <a:pt x="8207" y="1"/>
                    <a:pt x="81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208;p70">
              <a:extLst>
                <a:ext uri="{FF2B5EF4-FFF2-40B4-BE49-F238E27FC236}">
                  <a16:creationId xmlns:a16="http://schemas.microsoft.com/office/drawing/2014/main" id="{1BFD7371-5269-AE45-A417-3751161A60C6}"/>
                </a:ext>
              </a:extLst>
            </p:cNvPr>
            <p:cNvSpPr/>
            <p:nvPr/>
          </p:nvSpPr>
          <p:spPr>
            <a:xfrm>
              <a:off x="1323907" y="3359888"/>
              <a:ext cx="196219" cy="274471"/>
            </a:xfrm>
            <a:custGeom>
              <a:avLst/>
              <a:gdLst/>
              <a:ahLst/>
              <a:cxnLst/>
              <a:rect l="l" t="t" r="r" b="b"/>
              <a:pathLst>
                <a:path w="7495" h="10484" extrusionOk="0">
                  <a:moveTo>
                    <a:pt x="3069" y="409"/>
                  </a:moveTo>
                  <a:cubicBezTo>
                    <a:pt x="3142" y="409"/>
                    <a:pt x="3205" y="470"/>
                    <a:pt x="3209" y="544"/>
                  </a:cubicBezTo>
                  <a:lnTo>
                    <a:pt x="3209" y="813"/>
                  </a:lnTo>
                  <a:lnTo>
                    <a:pt x="2344" y="813"/>
                  </a:lnTo>
                  <a:lnTo>
                    <a:pt x="2344" y="544"/>
                  </a:lnTo>
                  <a:lnTo>
                    <a:pt x="2349" y="544"/>
                  </a:lnTo>
                  <a:cubicBezTo>
                    <a:pt x="2354" y="470"/>
                    <a:pt x="2417" y="409"/>
                    <a:pt x="2490" y="409"/>
                  </a:cubicBezTo>
                  <a:cubicBezTo>
                    <a:pt x="2493" y="409"/>
                    <a:pt x="2495" y="409"/>
                    <a:pt x="2498" y="409"/>
                  </a:cubicBezTo>
                  <a:lnTo>
                    <a:pt x="3060" y="409"/>
                  </a:lnTo>
                  <a:cubicBezTo>
                    <a:pt x="3063" y="409"/>
                    <a:pt x="3066" y="409"/>
                    <a:pt x="3069" y="409"/>
                  </a:cubicBezTo>
                  <a:close/>
                  <a:moveTo>
                    <a:pt x="3833" y="1211"/>
                  </a:moveTo>
                  <a:cubicBezTo>
                    <a:pt x="3940" y="1211"/>
                    <a:pt x="4031" y="1296"/>
                    <a:pt x="4040" y="1408"/>
                  </a:cubicBezTo>
                  <a:lnTo>
                    <a:pt x="4040" y="2201"/>
                  </a:lnTo>
                  <a:lnTo>
                    <a:pt x="1518" y="2201"/>
                  </a:lnTo>
                  <a:lnTo>
                    <a:pt x="1518" y="1408"/>
                  </a:lnTo>
                  <a:cubicBezTo>
                    <a:pt x="1523" y="1296"/>
                    <a:pt x="1614" y="1211"/>
                    <a:pt x="1725" y="1211"/>
                  </a:cubicBezTo>
                  <a:cubicBezTo>
                    <a:pt x="1728" y="1211"/>
                    <a:pt x="1731" y="1211"/>
                    <a:pt x="1734" y="1211"/>
                  </a:cubicBezTo>
                  <a:lnTo>
                    <a:pt x="3824" y="1211"/>
                  </a:lnTo>
                  <a:cubicBezTo>
                    <a:pt x="3827" y="1211"/>
                    <a:pt x="3830" y="1211"/>
                    <a:pt x="3833" y="1211"/>
                  </a:cubicBezTo>
                  <a:close/>
                  <a:moveTo>
                    <a:pt x="2498" y="1"/>
                  </a:moveTo>
                  <a:cubicBezTo>
                    <a:pt x="2167" y="1"/>
                    <a:pt x="1902" y="241"/>
                    <a:pt x="1902" y="539"/>
                  </a:cubicBezTo>
                  <a:lnTo>
                    <a:pt x="1902" y="808"/>
                  </a:lnTo>
                  <a:lnTo>
                    <a:pt x="1734" y="808"/>
                  </a:lnTo>
                  <a:cubicBezTo>
                    <a:pt x="1730" y="808"/>
                    <a:pt x="1725" y="808"/>
                    <a:pt x="1721" y="808"/>
                  </a:cubicBezTo>
                  <a:cubicBezTo>
                    <a:pt x="1481" y="808"/>
                    <a:pt x="1261" y="932"/>
                    <a:pt x="1139" y="1144"/>
                  </a:cubicBezTo>
                  <a:lnTo>
                    <a:pt x="668" y="1144"/>
                  </a:lnTo>
                  <a:cubicBezTo>
                    <a:pt x="298" y="1144"/>
                    <a:pt x="0" y="1413"/>
                    <a:pt x="0" y="1745"/>
                  </a:cubicBezTo>
                  <a:lnTo>
                    <a:pt x="0" y="10281"/>
                  </a:lnTo>
                  <a:cubicBezTo>
                    <a:pt x="5" y="10398"/>
                    <a:pt x="100" y="10483"/>
                    <a:pt x="212" y="10483"/>
                  </a:cubicBezTo>
                  <a:cubicBezTo>
                    <a:pt x="215" y="10483"/>
                    <a:pt x="218" y="10483"/>
                    <a:pt x="221" y="10483"/>
                  </a:cubicBezTo>
                  <a:lnTo>
                    <a:pt x="226" y="10483"/>
                  </a:lnTo>
                  <a:cubicBezTo>
                    <a:pt x="229" y="10483"/>
                    <a:pt x="232" y="10483"/>
                    <a:pt x="235" y="10483"/>
                  </a:cubicBezTo>
                  <a:cubicBezTo>
                    <a:pt x="346" y="10483"/>
                    <a:pt x="442" y="10398"/>
                    <a:pt x="447" y="10281"/>
                  </a:cubicBezTo>
                  <a:lnTo>
                    <a:pt x="447" y="1750"/>
                  </a:lnTo>
                  <a:cubicBezTo>
                    <a:pt x="451" y="1635"/>
                    <a:pt x="543" y="1547"/>
                    <a:pt x="651" y="1547"/>
                  </a:cubicBezTo>
                  <a:cubicBezTo>
                    <a:pt x="657" y="1547"/>
                    <a:pt x="662" y="1547"/>
                    <a:pt x="668" y="1548"/>
                  </a:cubicBezTo>
                  <a:lnTo>
                    <a:pt x="1071" y="1548"/>
                  </a:lnTo>
                  <a:lnTo>
                    <a:pt x="1071" y="2220"/>
                  </a:lnTo>
                  <a:cubicBezTo>
                    <a:pt x="1071" y="2432"/>
                    <a:pt x="1264" y="2600"/>
                    <a:pt x="1499" y="2600"/>
                  </a:cubicBezTo>
                  <a:lnTo>
                    <a:pt x="4059" y="2600"/>
                  </a:lnTo>
                  <a:cubicBezTo>
                    <a:pt x="4295" y="2600"/>
                    <a:pt x="4487" y="2432"/>
                    <a:pt x="4487" y="2220"/>
                  </a:cubicBezTo>
                  <a:lnTo>
                    <a:pt x="4487" y="1543"/>
                  </a:lnTo>
                  <a:lnTo>
                    <a:pt x="7273" y="1543"/>
                  </a:lnTo>
                  <a:cubicBezTo>
                    <a:pt x="7279" y="1543"/>
                    <a:pt x="7285" y="1544"/>
                    <a:pt x="7291" y="1544"/>
                  </a:cubicBezTo>
                  <a:cubicBezTo>
                    <a:pt x="7403" y="1544"/>
                    <a:pt x="7494" y="1455"/>
                    <a:pt x="7494" y="1341"/>
                  </a:cubicBezTo>
                  <a:cubicBezTo>
                    <a:pt x="7494" y="1234"/>
                    <a:pt x="7407" y="1143"/>
                    <a:pt x="7297" y="1143"/>
                  </a:cubicBezTo>
                  <a:cubicBezTo>
                    <a:pt x="7289" y="1143"/>
                    <a:pt x="7281" y="1143"/>
                    <a:pt x="7273" y="1144"/>
                  </a:cubicBezTo>
                  <a:lnTo>
                    <a:pt x="4415" y="1144"/>
                  </a:lnTo>
                  <a:cubicBezTo>
                    <a:pt x="4292" y="932"/>
                    <a:pt x="4073" y="808"/>
                    <a:pt x="3833" y="808"/>
                  </a:cubicBezTo>
                  <a:cubicBezTo>
                    <a:pt x="3828" y="808"/>
                    <a:pt x="3824" y="808"/>
                    <a:pt x="3819" y="808"/>
                  </a:cubicBezTo>
                  <a:lnTo>
                    <a:pt x="3651" y="808"/>
                  </a:lnTo>
                  <a:lnTo>
                    <a:pt x="3651" y="539"/>
                  </a:lnTo>
                  <a:cubicBezTo>
                    <a:pt x="3651" y="246"/>
                    <a:pt x="3387" y="1"/>
                    <a:pt x="30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209;p70">
              <a:extLst>
                <a:ext uri="{FF2B5EF4-FFF2-40B4-BE49-F238E27FC236}">
                  <a16:creationId xmlns:a16="http://schemas.microsoft.com/office/drawing/2014/main" id="{76971AB2-3F46-F645-A692-9448B139166B}"/>
                </a:ext>
              </a:extLst>
            </p:cNvPr>
            <p:cNvSpPr/>
            <p:nvPr/>
          </p:nvSpPr>
          <p:spPr>
            <a:xfrm>
              <a:off x="1436690" y="3477070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2"/>
                    <a:pt x="3866" y="2"/>
                  </a:cubicBezTo>
                  <a:cubicBezTo>
                    <a:pt x="3861" y="2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210;p70">
              <a:extLst>
                <a:ext uri="{FF2B5EF4-FFF2-40B4-BE49-F238E27FC236}">
                  <a16:creationId xmlns:a16="http://schemas.microsoft.com/office/drawing/2014/main" id="{9B76537D-FA33-6946-A982-FE04E5435210}"/>
                </a:ext>
              </a:extLst>
            </p:cNvPr>
            <p:cNvSpPr/>
            <p:nvPr/>
          </p:nvSpPr>
          <p:spPr>
            <a:xfrm>
              <a:off x="1436690" y="3499585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204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211;p70">
              <a:extLst>
                <a:ext uri="{FF2B5EF4-FFF2-40B4-BE49-F238E27FC236}">
                  <a16:creationId xmlns:a16="http://schemas.microsoft.com/office/drawing/2014/main" id="{EA002D04-EF20-E440-97B7-AA3771671C5A}"/>
                </a:ext>
              </a:extLst>
            </p:cNvPr>
            <p:cNvSpPr/>
            <p:nvPr/>
          </p:nvSpPr>
          <p:spPr>
            <a:xfrm>
              <a:off x="1436690" y="3545112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1"/>
                    <a:pt x="3866" y="1"/>
                  </a:cubicBezTo>
                  <a:cubicBezTo>
                    <a:pt x="3861" y="1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212;p70">
              <a:extLst>
                <a:ext uri="{FF2B5EF4-FFF2-40B4-BE49-F238E27FC236}">
                  <a16:creationId xmlns:a16="http://schemas.microsoft.com/office/drawing/2014/main" id="{404869E6-4317-8D4D-ABF9-7FBCA4AF9CDB}"/>
                </a:ext>
              </a:extLst>
            </p:cNvPr>
            <p:cNvSpPr/>
            <p:nvPr/>
          </p:nvSpPr>
          <p:spPr>
            <a:xfrm>
              <a:off x="1436690" y="3567626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199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213;p70">
              <a:extLst>
                <a:ext uri="{FF2B5EF4-FFF2-40B4-BE49-F238E27FC236}">
                  <a16:creationId xmlns:a16="http://schemas.microsoft.com/office/drawing/2014/main" id="{F810C7C8-5FBC-E347-AF77-F6241D7472B4}"/>
                </a:ext>
              </a:extLst>
            </p:cNvPr>
            <p:cNvSpPr/>
            <p:nvPr/>
          </p:nvSpPr>
          <p:spPr>
            <a:xfrm>
              <a:off x="1436664" y="3613153"/>
              <a:ext cx="106605" cy="10655"/>
            </a:xfrm>
            <a:custGeom>
              <a:avLst/>
              <a:gdLst/>
              <a:ahLst/>
              <a:cxnLst/>
              <a:rect l="l" t="t" r="r" b="b"/>
              <a:pathLst>
                <a:path w="4072" h="407" extrusionOk="0">
                  <a:moveTo>
                    <a:pt x="264" y="1"/>
                  </a:moveTo>
                  <a:cubicBezTo>
                    <a:pt x="0" y="1"/>
                    <a:pt x="2" y="407"/>
                    <a:pt x="268" y="407"/>
                  </a:cubicBezTo>
                  <a:cubicBezTo>
                    <a:pt x="275" y="407"/>
                    <a:pt x="283" y="406"/>
                    <a:pt x="291" y="406"/>
                  </a:cubicBezTo>
                  <a:lnTo>
                    <a:pt x="3850" y="406"/>
                  </a:lnTo>
                  <a:cubicBezTo>
                    <a:pt x="3856" y="406"/>
                    <a:pt x="3862" y="406"/>
                    <a:pt x="3867" y="406"/>
                  </a:cubicBezTo>
                  <a:cubicBezTo>
                    <a:pt x="3976" y="406"/>
                    <a:pt x="4071" y="318"/>
                    <a:pt x="4071" y="204"/>
                  </a:cubicBezTo>
                  <a:cubicBezTo>
                    <a:pt x="4071" y="90"/>
                    <a:pt x="3976" y="1"/>
                    <a:pt x="3867" y="1"/>
                  </a:cubicBezTo>
                  <a:cubicBezTo>
                    <a:pt x="3862" y="1"/>
                    <a:pt x="3856" y="2"/>
                    <a:pt x="3850" y="2"/>
                  </a:cubicBezTo>
                  <a:lnTo>
                    <a:pt x="291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214;p70">
              <a:extLst>
                <a:ext uri="{FF2B5EF4-FFF2-40B4-BE49-F238E27FC236}">
                  <a16:creationId xmlns:a16="http://schemas.microsoft.com/office/drawing/2014/main" id="{FCC43EAC-B500-DA42-84BF-B3181EA260DE}"/>
                </a:ext>
              </a:extLst>
            </p:cNvPr>
            <p:cNvSpPr/>
            <p:nvPr/>
          </p:nvSpPr>
          <p:spPr>
            <a:xfrm>
              <a:off x="1436690" y="3635668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5" y="401"/>
                    <a:pt x="3861" y="402"/>
                    <a:pt x="3866" y="402"/>
                  </a:cubicBezTo>
                  <a:cubicBezTo>
                    <a:pt x="3975" y="402"/>
                    <a:pt x="4070" y="313"/>
                    <a:pt x="4070" y="199"/>
                  </a:cubicBezTo>
                  <a:cubicBezTo>
                    <a:pt x="4070" y="91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215;p70">
              <a:extLst>
                <a:ext uri="{FF2B5EF4-FFF2-40B4-BE49-F238E27FC236}">
                  <a16:creationId xmlns:a16="http://schemas.microsoft.com/office/drawing/2014/main" id="{67F225C8-7DD5-FF4A-B8BE-685990452B9F}"/>
                </a:ext>
              </a:extLst>
            </p:cNvPr>
            <p:cNvSpPr/>
            <p:nvPr/>
          </p:nvSpPr>
          <p:spPr>
            <a:xfrm>
              <a:off x="1363124" y="3467671"/>
              <a:ext cx="72859" cy="53748"/>
            </a:xfrm>
            <a:custGeom>
              <a:avLst/>
              <a:gdLst/>
              <a:ahLst/>
              <a:cxnLst/>
              <a:rect l="l" t="t" r="r" b="b"/>
              <a:pathLst>
                <a:path w="2783" h="2053" extrusionOk="0">
                  <a:moveTo>
                    <a:pt x="1778" y="443"/>
                  </a:moveTo>
                  <a:lnTo>
                    <a:pt x="1778" y="520"/>
                  </a:lnTo>
                  <a:lnTo>
                    <a:pt x="1336" y="861"/>
                  </a:lnTo>
                  <a:lnTo>
                    <a:pt x="1125" y="654"/>
                  </a:lnTo>
                  <a:cubicBezTo>
                    <a:pt x="1080" y="612"/>
                    <a:pt x="1022" y="590"/>
                    <a:pt x="963" y="590"/>
                  </a:cubicBezTo>
                  <a:cubicBezTo>
                    <a:pt x="910" y="590"/>
                    <a:pt x="856" y="608"/>
                    <a:pt x="813" y="645"/>
                  </a:cubicBezTo>
                  <a:cubicBezTo>
                    <a:pt x="722" y="717"/>
                    <a:pt x="717" y="851"/>
                    <a:pt x="798" y="928"/>
                  </a:cubicBezTo>
                  <a:lnTo>
                    <a:pt x="1154" y="1274"/>
                  </a:lnTo>
                  <a:cubicBezTo>
                    <a:pt x="1197" y="1317"/>
                    <a:pt x="1260" y="1341"/>
                    <a:pt x="1317" y="1341"/>
                  </a:cubicBezTo>
                  <a:cubicBezTo>
                    <a:pt x="1370" y="1341"/>
                    <a:pt x="1423" y="1327"/>
                    <a:pt x="1461" y="1293"/>
                  </a:cubicBezTo>
                  <a:lnTo>
                    <a:pt x="1778" y="1053"/>
                  </a:lnTo>
                  <a:lnTo>
                    <a:pt x="1778" y="1649"/>
                  </a:lnTo>
                  <a:lnTo>
                    <a:pt x="443" y="1649"/>
                  </a:lnTo>
                  <a:lnTo>
                    <a:pt x="443" y="443"/>
                  </a:lnTo>
                  <a:close/>
                  <a:moveTo>
                    <a:pt x="2534" y="1"/>
                  </a:moveTo>
                  <a:cubicBezTo>
                    <a:pt x="2484" y="1"/>
                    <a:pt x="2434" y="17"/>
                    <a:pt x="2393" y="49"/>
                  </a:cubicBezTo>
                  <a:lnTo>
                    <a:pt x="2187" y="207"/>
                  </a:lnTo>
                  <a:cubicBezTo>
                    <a:pt x="2120" y="102"/>
                    <a:pt x="2009" y="39"/>
                    <a:pt x="1884" y="39"/>
                  </a:cubicBezTo>
                  <a:lnTo>
                    <a:pt x="342" y="39"/>
                  </a:lnTo>
                  <a:cubicBezTo>
                    <a:pt x="339" y="39"/>
                    <a:pt x="336" y="39"/>
                    <a:pt x="333" y="39"/>
                  </a:cubicBezTo>
                  <a:cubicBezTo>
                    <a:pt x="154" y="39"/>
                    <a:pt x="10" y="172"/>
                    <a:pt x="1" y="352"/>
                  </a:cubicBezTo>
                  <a:lnTo>
                    <a:pt x="1" y="1745"/>
                  </a:lnTo>
                  <a:cubicBezTo>
                    <a:pt x="10" y="1919"/>
                    <a:pt x="154" y="2052"/>
                    <a:pt x="333" y="2052"/>
                  </a:cubicBezTo>
                  <a:cubicBezTo>
                    <a:pt x="336" y="2052"/>
                    <a:pt x="339" y="2052"/>
                    <a:pt x="342" y="2052"/>
                  </a:cubicBezTo>
                  <a:lnTo>
                    <a:pt x="1884" y="2052"/>
                  </a:lnTo>
                  <a:cubicBezTo>
                    <a:pt x="1887" y="2052"/>
                    <a:pt x="1890" y="2052"/>
                    <a:pt x="1893" y="2052"/>
                  </a:cubicBezTo>
                  <a:cubicBezTo>
                    <a:pt x="2067" y="2052"/>
                    <a:pt x="2216" y="1919"/>
                    <a:pt x="2225" y="1745"/>
                  </a:cubicBezTo>
                  <a:lnTo>
                    <a:pt x="2225" y="707"/>
                  </a:lnTo>
                  <a:lnTo>
                    <a:pt x="2682" y="356"/>
                  </a:lnTo>
                  <a:cubicBezTo>
                    <a:pt x="2773" y="289"/>
                    <a:pt x="2782" y="155"/>
                    <a:pt x="2706" y="73"/>
                  </a:cubicBezTo>
                  <a:cubicBezTo>
                    <a:pt x="2658" y="25"/>
                    <a:pt x="2595" y="1"/>
                    <a:pt x="25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216;p70">
              <a:extLst>
                <a:ext uri="{FF2B5EF4-FFF2-40B4-BE49-F238E27FC236}">
                  <a16:creationId xmlns:a16="http://schemas.microsoft.com/office/drawing/2014/main" id="{FAC66D6E-6585-EC43-B597-AA3120DFDB77}"/>
                </a:ext>
              </a:extLst>
            </p:cNvPr>
            <p:cNvSpPr/>
            <p:nvPr/>
          </p:nvSpPr>
          <p:spPr>
            <a:xfrm>
              <a:off x="1363124" y="3536184"/>
              <a:ext cx="72859" cy="53145"/>
            </a:xfrm>
            <a:custGeom>
              <a:avLst/>
              <a:gdLst/>
              <a:ahLst/>
              <a:cxnLst/>
              <a:rect l="l" t="t" r="r" b="b"/>
              <a:pathLst>
                <a:path w="2783" h="2030" extrusionOk="0">
                  <a:moveTo>
                    <a:pt x="1778" y="425"/>
                  </a:moveTo>
                  <a:lnTo>
                    <a:pt x="1778" y="521"/>
                  </a:lnTo>
                  <a:lnTo>
                    <a:pt x="1336" y="862"/>
                  </a:lnTo>
                  <a:lnTo>
                    <a:pt x="1125" y="655"/>
                  </a:lnTo>
                  <a:cubicBezTo>
                    <a:pt x="1080" y="613"/>
                    <a:pt x="1022" y="591"/>
                    <a:pt x="963" y="591"/>
                  </a:cubicBezTo>
                  <a:cubicBezTo>
                    <a:pt x="910" y="591"/>
                    <a:pt x="856" y="609"/>
                    <a:pt x="813" y="646"/>
                  </a:cubicBezTo>
                  <a:cubicBezTo>
                    <a:pt x="722" y="713"/>
                    <a:pt x="717" y="852"/>
                    <a:pt x="798" y="929"/>
                  </a:cubicBezTo>
                  <a:lnTo>
                    <a:pt x="1154" y="1275"/>
                  </a:lnTo>
                  <a:cubicBezTo>
                    <a:pt x="1197" y="1318"/>
                    <a:pt x="1260" y="1342"/>
                    <a:pt x="1317" y="1342"/>
                  </a:cubicBezTo>
                  <a:cubicBezTo>
                    <a:pt x="1370" y="1342"/>
                    <a:pt x="1423" y="1323"/>
                    <a:pt x="1461" y="1294"/>
                  </a:cubicBezTo>
                  <a:lnTo>
                    <a:pt x="1778" y="1054"/>
                  </a:lnTo>
                  <a:lnTo>
                    <a:pt x="1778" y="1631"/>
                  </a:lnTo>
                  <a:lnTo>
                    <a:pt x="443" y="1631"/>
                  </a:lnTo>
                  <a:lnTo>
                    <a:pt x="443" y="425"/>
                  </a:lnTo>
                  <a:close/>
                  <a:moveTo>
                    <a:pt x="2531" y="0"/>
                  </a:moveTo>
                  <a:cubicBezTo>
                    <a:pt x="2481" y="0"/>
                    <a:pt x="2431" y="16"/>
                    <a:pt x="2389" y="50"/>
                  </a:cubicBezTo>
                  <a:lnTo>
                    <a:pt x="2192" y="199"/>
                  </a:lnTo>
                  <a:cubicBezTo>
                    <a:pt x="2131" y="92"/>
                    <a:pt x="2017" y="21"/>
                    <a:pt x="1892" y="21"/>
                  </a:cubicBezTo>
                  <a:cubicBezTo>
                    <a:pt x="1887" y="21"/>
                    <a:pt x="1883" y="21"/>
                    <a:pt x="1879" y="21"/>
                  </a:cubicBezTo>
                  <a:lnTo>
                    <a:pt x="342" y="21"/>
                  </a:lnTo>
                  <a:cubicBezTo>
                    <a:pt x="336" y="21"/>
                    <a:pt x="330" y="21"/>
                    <a:pt x="324" y="21"/>
                  </a:cubicBezTo>
                  <a:cubicBezTo>
                    <a:pt x="150" y="21"/>
                    <a:pt x="10" y="157"/>
                    <a:pt x="1" y="329"/>
                  </a:cubicBezTo>
                  <a:lnTo>
                    <a:pt x="1" y="1722"/>
                  </a:lnTo>
                  <a:cubicBezTo>
                    <a:pt x="10" y="1894"/>
                    <a:pt x="150" y="2030"/>
                    <a:pt x="324" y="2030"/>
                  </a:cubicBezTo>
                  <a:cubicBezTo>
                    <a:pt x="330" y="2030"/>
                    <a:pt x="336" y="2030"/>
                    <a:pt x="342" y="2029"/>
                  </a:cubicBezTo>
                  <a:lnTo>
                    <a:pt x="1884" y="2029"/>
                  </a:lnTo>
                  <a:cubicBezTo>
                    <a:pt x="1890" y="2030"/>
                    <a:pt x="1896" y="2030"/>
                    <a:pt x="1901" y="2030"/>
                  </a:cubicBezTo>
                  <a:cubicBezTo>
                    <a:pt x="2072" y="2030"/>
                    <a:pt x="2216" y="1894"/>
                    <a:pt x="2225" y="1722"/>
                  </a:cubicBezTo>
                  <a:lnTo>
                    <a:pt x="2225" y="708"/>
                  </a:lnTo>
                  <a:lnTo>
                    <a:pt x="2682" y="358"/>
                  </a:lnTo>
                  <a:cubicBezTo>
                    <a:pt x="2773" y="290"/>
                    <a:pt x="2782" y="156"/>
                    <a:pt x="2706" y="74"/>
                  </a:cubicBezTo>
                  <a:cubicBezTo>
                    <a:pt x="2657" y="26"/>
                    <a:pt x="2594" y="0"/>
                    <a:pt x="25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217;p70">
              <a:extLst>
                <a:ext uri="{FF2B5EF4-FFF2-40B4-BE49-F238E27FC236}">
                  <a16:creationId xmlns:a16="http://schemas.microsoft.com/office/drawing/2014/main" id="{970A049C-B414-2E45-A31B-1F8BA848E542}"/>
                </a:ext>
              </a:extLst>
            </p:cNvPr>
            <p:cNvSpPr/>
            <p:nvPr/>
          </p:nvSpPr>
          <p:spPr>
            <a:xfrm>
              <a:off x="1363124" y="3604750"/>
              <a:ext cx="72859" cy="52753"/>
            </a:xfrm>
            <a:custGeom>
              <a:avLst/>
              <a:gdLst/>
              <a:ahLst/>
              <a:cxnLst/>
              <a:rect l="l" t="t" r="r" b="b"/>
              <a:pathLst>
                <a:path w="2783" h="2015" extrusionOk="0">
                  <a:moveTo>
                    <a:pt x="1778" y="405"/>
                  </a:moveTo>
                  <a:lnTo>
                    <a:pt x="1778" y="554"/>
                  </a:lnTo>
                  <a:lnTo>
                    <a:pt x="1336" y="890"/>
                  </a:lnTo>
                  <a:lnTo>
                    <a:pt x="1125" y="688"/>
                  </a:lnTo>
                  <a:cubicBezTo>
                    <a:pt x="1079" y="645"/>
                    <a:pt x="1020" y="623"/>
                    <a:pt x="960" y="623"/>
                  </a:cubicBezTo>
                  <a:cubicBezTo>
                    <a:pt x="908" y="623"/>
                    <a:pt x="856" y="640"/>
                    <a:pt x="813" y="674"/>
                  </a:cubicBezTo>
                  <a:cubicBezTo>
                    <a:pt x="722" y="746"/>
                    <a:pt x="717" y="880"/>
                    <a:pt x="798" y="957"/>
                  </a:cubicBezTo>
                  <a:lnTo>
                    <a:pt x="1154" y="1308"/>
                  </a:lnTo>
                  <a:cubicBezTo>
                    <a:pt x="1197" y="1351"/>
                    <a:pt x="1260" y="1370"/>
                    <a:pt x="1317" y="1370"/>
                  </a:cubicBezTo>
                  <a:cubicBezTo>
                    <a:pt x="1370" y="1370"/>
                    <a:pt x="1423" y="1356"/>
                    <a:pt x="1461" y="1322"/>
                  </a:cubicBezTo>
                  <a:lnTo>
                    <a:pt x="1778" y="1082"/>
                  </a:lnTo>
                  <a:lnTo>
                    <a:pt x="1778" y="1611"/>
                  </a:lnTo>
                  <a:lnTo>
                    <a:pt x="443" y="1611"/>
                  </a:lnTo>
                  <a:lnTo>
                    <a:pt x="443" y="405"/>
                  </a:lnTo>
                  <a:close/>
                  <a:moveTo>
                    <a:pt x="324" y="1"/>
                  </a:moveTo>
                  <a:cubicBezTo>
                    <a:pt x="150" y="1"/>
                    <a:pt x="10" y="137"/>
                    <a:pt x="1" y="309"/>
                  </a:cubicBezTo>
                  <a:lnTo>
                    <a:pt x="1" y="1702"/>
                  </a:lnTo>
                  <a:cubicBezTo>
                    <a:pt x="10" y="1881"/>
                    <a:pt x="154" y="2014"/>
                    <a:pt x="333" y="2014"/>
                  </a:cubicBezTo>
                  <a:cubicBezTo>
                    <a:pt x="336" y="2014"/>
                    <a:pt x="339" y="2014"/>
                    <a:pt x="342" y="2014"/>
                  </a:cubicBezTo>
                  <a:lnTo>
                    <a:pt x="1884" y="2014"/>
                  </a:lnTo>
                  <a:cubicBezTo>
                    <a:pt x="1887" y="2014"/>
                    <a:pt x="1890" y="2014"/>
                    <a:pt x="1893" y="2014"/>
                  </a:cubicBezTo>
                  <a:cubicBezTo>
                    <a:pt x="2067" y="2014"/>
                    <a:pt x="2216" y="1881"/>
                    <a:pt x="2225" y="1702"/>
                  </a:cubicBezTo>
                  <a:lnTo>
                    <a:pt x="2225" y="732"/>
                  </a:lnTo>
                  <a:lnTo>
                    <a:pt x="2682" y="381"/>
                  </a:lnTo>
                  <a:cubicBezTo>
                    <a:pt x="2773" y="314"/>
                    <a:pt x="2782" y="179"/>
                    <a:pt x="2706" y="97"/>
                  </a:cubicBezTo>
                  <a:cubicBezTo>
                    <a:pt x="2658" y="50"/>
                    <a:pt x="2595" y="25"/>
                    <a:pt x="2533" y="25"/>
                  </a:cubicBezTo>
                  <a:cubicBezTo>
                    <a:pt x="2482" y="25"/>
                    <a:pt x="2432" y="41"/>
                    <a:pt x="2389" y="73"/>
                  </a:cubicBezTo>
                  <a:lnTo>
                    <a:pt x="2389" y="78"/>
                  </a:lnTo>
                  <a:lnTo>
                    <a:pt x="2211" y="217"/>
                  </a:lnTo>
                  <a:cubicBezTo>
                    <a:pt x="2159" y="87"/>
                    <a:pt x="2035" y="1"/>
                    <a:pt x="1896" y="1"/>
                  </a:cubicBezTo>
                  <a:cubicBezTo>
                    <a:pt x="1892" y="1"/>
                    <a:pt x="1888" y="1"/>
                    <a:pt x="1884" y="1"/>
                  </a:cubicBezTo>
                  <a:lnTo>
                    <a:pt x="342" y="1"/>
                  </a:lnTo>
                  <a:cubicBezTo>
                    <a:pt x="336" y="1"/>
                    <a:pt x="330" y="1"/>
                    <a:pt x="3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5522;p67">
            <a:extLst>
              <a:ext uri="{FF2B5EF4-FFF2-40B4-BE49-F238E27FC236}">
                <a16:creationId xmlns:a16="http://schemas.microsoft.com/office/drawing/2014/main" id="{CCB1B6C8-DCCD-BB48-BEC3-D20D72559AE8}"/>
              </a:ext>
            </a:extLst>
          </p:cNvPr>
          <p:cNvGrpSpPr/>
          <p:nvPr/>
        </p:nvGrpSpPr>
        <p:grpSpPr>
          <a:xfrm>
            <a:off x="9044082" y="1944941"/>
            <a:ext cx="698104" cy="698208"/>
            <a:chOff x="2565073" y="2075876"/>
            <a:chExt cx="672482" cy="672518"/>
          </a:xfrm>
        </p:grpSpPr>
        <p:sp>
          <p:nvSpPr>
            <p:cNvPr id="47" name="Google Shape;5523;p67">
              <a:extLst>
                <a:ext uri="{FF2B5EF4-FFF2-40B4-BE49-F238E27FC236}">
                  <a16:creationId xmlns:a16="http://schemas.microsoft.com/office/drawing/2014/main" id="{9AAD1688-027E-6A40-9294-36C9CAB6C22A}"/>
                </a:ext>
              </a:extLst>
            </p:cNvPr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524;p67">
              <a:extLst>
                <a:ext uri="{FF2B5EF4-FFF2-40B4-BE49-F238E27FC236}">
                  <a16:creationId xmlns:a16="http://schemas.microsoft.com/office/drawing/2014/main" id="{581BC15F-109D-224B-9522-F92A04AFA3F6}"/>
                </a:ext>
              </a:extLst>
            </p:cNvPr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525;p67">
              <a:extLst>
                <a:ext uri="{FF2B5EF4-FFF2-40B4-BE49-F238E27FC236}">
                  <a16:creationId xmlns:a16="http://schemas.microsoft.com/office/drawing/2014/main" id="{26DF8CBD-C31E-D345-95C1-12285194BC34}"/>
                </a:ext>
              </a:extLst>
            </p:cNvPr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526;p67">
              <a:extLst>
                <a:ext uri="{FF2B5EF4-FFF2-40B4-BE49-F238E27FC236}">
                  <a16:creationId xmlns:a16="http://schemas.microsoft.com/office/drawing/2014/main" id="{6B83F034-6750-1343-A8CB-AA1B933732A9}"/>
                </a:ext>
              </a:extLst>
            </p:cNvPr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27;p67">
              <a:extLst>
                <a:ext uri="{FF2B5EF4-FFF2-40B4-BE49-F238E27FC236}">
                  <a16:creationId xmlns:a16="http://schemas.microsoft.com/office/drawing/2014/main" id="{9DDF3569-80B0-AD40-91BC-97902F12293B}"/>
                </a:ext>
              </a:extLst>
            </p:cNvPr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528;p67">
              <a:extLst>
                <a:ext uri="{FF2B5EF4-FFF2-40B4-BE49-F238E27FC236}">
                  <a16:creationId xmlns:a16="http://schemas.microsoft.com/office/drawing/2014/main" id="{ED2FDB22-8EC3-5441-8BD1-EB9133719EA0}"/>
                </a:ext>
              </a:extLst>
            </p:cNvPr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704;p63">
            <a:extLst>
              <a:ext uri="{FF2B5EF4-FFF2-40B4-BE49-F238E27FC236}">
                <a16:creationId xmlns:a16="http://schemas.microsoft.com/office/drawing/2014/main" id="{F63B79DE-E916-804C-902F-D48FAD8A6DF6}"/>
              </a:ext>
            </a:extLst>
          </p:cNvPr>
          <p:cNvGrpSpPr/>
          <p:nvPr/>
        </p:nvGrpSpPr>
        <p:grpSpPr>
          <a:xfrm>
            <a:off x="5842865" y="2069241"/>
            <a:ext cx="505650" cy="504006"/>
            <a:chOff x="6039282" y="1042577"/>
            <a:chExt cx="734315" cy="731929"/>
          </a:xfrm>
        </p:grpSpPr>
        <p:sp>
          <p:nvSpPr>
            <p:cNvPr id="54" name="Google Shape;1705;p63">
              <a:extLst>
                <a:ext uri="{FF2B5EF4-FFF2-40B4-BE49-F238E27FC236}">
                  <a16:creationId xmlns:a16="http://schemas.microsoft.com/office/drawing/2014/main" id="{EF61B687-2299-4842-80EB-42805E3747E9}"/>
                </a:ext>
              </a:extLst>
            </p:cNvPr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6;p63">
              <a:extLst>
                <a:ext uri="{FF2B5EF4-FFF2-40B4-BE49-F238E27FC236}">
                  <a16:creationId xmlns:a16="http://schemas.microsoft.com/office/drawing/2014/main" id="{6D18B071-1B2C-604C-B14A-D4535203D562}"/>
                </a:ext>
              </a:extLst>
            </p:cNvPr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7;p63">
              <a:extLst>
                <a:ext uri="{FF2B5EF4-FFF2-40B4-BE49-F238E27FC236}">
                  <a16:creationId xmlns:a16="http://schemas.microsoft.com/office/drawing/2014/main" id="{FD1E7EB6-1DA5-E449-A350-A08FF5F1F58E}"/>
                </a:ext>
              </a:extLst>
            </p:cNvPr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8;p63">
              <a:extLst>
                <a:ext uri="{FF2B5EF4-FFF2-40B4-BE49-F238E27FC236}">
                  <a16:creationId xmlns:a16="http://schemas.microsoft.com/office/drawing/2014/main" id="{21E8DE52-2712-2745-8035-12F3CD24C834}"/>
                </a:ext>
              </a:extLst>
            </p:cNvPr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09;p63">
              <a:extLst>
                <a:ext uri="{FF2B5EF4-FFF2-40B4-BE49-F238E27FC236}">
                  <a16:creationId xmlns:a16="http://schemas.microsoft.com/office/drawing/2014/main" id="{52279981-910A-A64F-9510-CA8A1FD3AE7D}"/>
                </a:ext>
              </a:extLst>
            </p:cNvPr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10;p63">
              <a:extLst>
                <a:ext uri="{FF2B5EF4-FFF2-40B4-BE49-F238E27FC236}">
                  <a16:creationId xmlns:a16="http://schemas.microsoft.com/office/drawing/2014/main" id="{A203CA9B-6B27-634C-9540-8D41D6BAA3D7}"/>
                </a:ext>
              </a:extLst>
            </p:cNvPr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11;p63">
              <a:extLst>
                <a:ext uri="{FF2B5EF4-FFF2-40B4-BE49-F238E27FC236}">
                  <a16:creationId xmlns:a16="http://schemas.microsoft.com/office/drawing/2014/main" id="{69E57B2E-7A12-FD49-9EB7-0E6FCE8C4FA2}"/>
                </a:ext>
              </a:extLst>
            </p:cNvPr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12;p63">
              <a:extLst>
                <a:ext uri="{FF2B5EF4-FFF2-40B4-BE49-F238E27FC236}">
                  <a16:creationId xmlns:a16="http://schemas.microsoft.com/office/drawing/2014/main" id="{A2567E2C-D8E8-2049-9083-F036401B0D57}"/>
                </a:ext>
              </a:extLst>
            </p:cNvPr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13;p63">
              <a:extLst>
                <a:ext uri="{FF2B5EF4-FFF2-40B4-BE49-F238E27FC236}">
                  <a16:creationId xmlns:a16="http://schemas.microsoft.com/office/drawing/2014/main" id="{C7C00C3C-A438-C740-A270-12DA1FEB0443}"/>
                </a:ext>
              </a:extLst>
            </p:cNvPr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14;p63">
              <a:extLst>
                <a:ext uri="{FF2B5EF4-FFF2-40B4-BE49-F238E27FC236}">
                  <a16:creationId xmlns:a16="http://schemas.microsoft.com/office/drawing/2014/main" id="{A68EA434-BBE5-F248-BF59-02482CD2D45A}"/>
                </a:ext>
              </a:extLst>
            </p:cNvPr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715;p63">
              <a:extLst>
                <a:ext uri="{FF2B5EF4-FFF2-40B4-BE49-F238E27FC236}">
                  <a16:creationId xmlns:a16="http://schemas.microsoft.com/office/drawing/2014/main" id="{FC69B650-529D-C94B-A1F2-9EA4CF05379F}"/>
                </a:ext>
              </a:extLst>
            </p:cNvPr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716;p63">
              <a:extLst>
                <a:ext uri="{FF2B5EF4-FFF2-40B4-BE49-F238E27FC236}">
                  <a16:creationId xmlns:a16="http://schemas.microsoft.com/office/drawing/2014/main" id="{2D7BF0DB-A6A1-0546-A149-4518CBB0A848}"/>
                </a:ext>
              </a:extLst>
            </p:cNvPr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717;p63">
              <a:extLst>
                <a:ext uri="{FF2B5EF4-FFF2-40B4-BE49-F238E27FC236}">
                  <a16:creationId xmlns:a16="http://schemas.microsoft.com/office/drawing/2014/main" id="{D2A7655E-8FFC-034F-AF89-EEAFADFFF53D}"/>
                </a:ext>
              </a:extLst>
            </p:cNvPr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718;p63">
              <a:extLst>
                <a:ext uri="{FF2B5EF4-FFF2-40B4-BE49-F238E27FC236}">
                  <a16:creationId xmlns:a16="http://schemas.microsoft.com/office/drawing/2014/main" id="{0F101B3D-B608-AD45-A4F7-ECAF57D3CB5D}"/>
                </a:ext>
              </a:extLst>
            </p:cNvPr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719;p63">
              <a:extLst>
                <a:ext uri="{FF2B5EF4-FFF2-40B4-BE49-F238E27FC236}">
                  <a16:creationId xmlns:a16="http://schemas.microsoft.com/office/drawing/2014/main" id="{545A1F7F-B2B7-9F45-A09F-6E9B131B9EBB}"/>
                </a:ext>
              </a:extLst>
            </p:cNvPr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720;p63">
              <a:extLst>
                <a:ext uri="{FF2B5EF4-FFF2-40B4-BE49-F238E27FC236}">
                  <a16:creationId xmlns:a16="http://schemas.microsoft.com/office/drawing/2014/main" id="{F68435C8-1919-0F47-BBD4-FBF74BF1ACAB}"/>
                </a:ext>
              </a:extLst>
            </p:cNvPr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721;p63">
              <a:extLst>
                <a:ext uri="{FF2B5EF4-FFF2-40B4-BE49-F238E27FC236}">
                  <a16:creationId xmlns:a16="http://schemas.microsoft.com/office/drawing/2014/main" id="{0847767D-05D2-0641-92FF-09D3B5A3087E}"/>
                </a:ext>
              </a:extLst>
            </p:cNvPr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722;p63">
              <a:extLst>
                <a:ext uri="{FF2B5EF4-FFF2-40B4-BE49-F238E27FC236}">
                  <a16:creationId xmlns:a16="http://schemas.microsoft.com/office/drawing/2014/main" id="{D2D8A619-6C73-9745-9734-80B54D64526E}"/>
                </a:ext>
              </a:extLst>
            </p:cNvPr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723;p63">
              <a:extLst>
                <a:ext uri="{FF2B5EF4-FFF2-40B4-BE49-F238E27FC236}">
                  <a16:creationId xmlns:a16="http://schemas.microsoft.com/office/drawing/2014/main" id="{37B2A682-F05E-F84B-BFED-5796A5D3FB80}"/>
                </a:ext>
              </a:extLst>
            </p:cNvPr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724;p63">
              <a:extLst>
                <a:ext uri="{FF2B5EF4-FFF2-40B4-BE49-F238E27FC236}">
                  <a16:creationId xmlns:a16="http://schemas.microsoft.com/office/drawing/2014/main" id="{A475C25B-F192-1F4B-AEE0-DC6EFE8A3929}"/>
                </a:ext>
              </a:extLst>
            </p:cNvPr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725;p63">
              <a:extLst>
                <a:ext uri="{FF2B5EF4-FFF2-40B4-BE49-F238E27FC236}">
                  <a16:creationId xmlns:a16="http://schemas.microsoft.com/office/drawing/2014/main" id="{1BE018F3-2818-444B-9C21-F8A8DE13C6C8}"/>
                </a:ext>
              </a:extLst>
            </p:cNvPr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7A094FE-EDF0-8612-4A8C-FC97B1A08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spc="-14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PostgreSQL Index Methods</a:t>
            </a:r>
            <a:br>
              <a:rPr lang="en-US" sz="3200" b="1" spc="-14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</a:b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10999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B-Tree Index</a:t>
            </a:r>
            <a:endParaRPr b="0" dirty="0"/>
          </a:p>
        </p:txBody>
      </p:sp>
      <p:sp>
        <p:nvSpPr>
          <p:cNvPr id="214" name="Google Shape;214;p21"/>
          <p:cNvSpPr txBox="1"/>
          <p:nvPr/>
        </p:nvSpPr>
        <p:spPr>
          <a:xfrm>
            <a:off x="172104" y="2490910"/>
            <a:ext cx="11880000" cy="442170"/>
          </a:xfrm>
          <a:prstGeom prst="rect">
            <a:avLst/>
          </a:prstGeom>
          <a:noFill/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CREATE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idx</a:t>
            </a:r>
            <a:r>
              <a:rPr lang="en-US" sz="1600" b="1" i="1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btree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admin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BTREE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dirty="0"/>
          </a:p>
        </p:txBody>
      </p:sp>
      <p:sp>
        <p:nvSpPr>
          <p:cNvPr id="215" name="Google Shape;215;p21"/>
          <p:cNvSpPr txBox="1"/>
          <p:nvPr/>
        </p:nvSpPr>
        <p:spPr>
          <a:xfrm>
            <a:off x="180000" y="792937"/>
            <a:ext cx="11880000" cy="1597349"/>
          </a:xfrm>
          <a:prstGeom prst="rect">
            <a:avLst/>
          </a:prstGeom>
          <a:noFill/>
          <a:ln>
            <a:solidFill>
              <a:srgbClr val="0070C0"/>
            </a:solidFill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What is a B-Tree index?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Supported Operators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Less than              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Less than equal to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&lt;=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Equal                    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Greater than equal to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&gt;=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Greater than         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dirty="0"/>
          </a:p>
        </p:txBody>
      </p:sp>
      <p:sp>
        <p:nvSpPr>
          <p:cNvPr id="216" name="Google Shape;216;p21"/>
          <p:cNvSpPr txBox="1"/>
          <p:nvPr/>
        </p:nvSpPr>
        <p:spPr>
          <a:xfrm>
            <a:off x="4686900" y="823600"/>
            <a:ext cx="7325100" cy="149182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r>
              <a:rPr lang="en-US" sz="1800" b="0" i="0" u="none" strike="noStrike" cap="none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Wikipedia: (</a:t>
            </a:r>
            <a:r>
              <a:rPr lang="en-US" sz="1800" b="0" i="0" u="sng" strike="noStrike" cap="none">
                <a:solidFill>
                  <a:schemeClr val="hlink"/>
                </a:solidFill>
                <a:latin typeface="Exo 2"/>
                <a:ea typeface="Exo 2"/>
                <a:cs typeface="Exo 2"/>
                <a:sym typeface="Exo 2"/>
                <a:hlinkClick r:id="rId3"/>
              </a:rPr>
              <a:t>https://en.wikipedia.org/wiki/Self-balancing_binary_search_tree</a:t>
            </a:r>
            <a:r>
              <a:rPr lang="en-US" sz="1800" b="0" i="0" u="none" strike="noStrike" cap="none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r>
              <a:rPr lang="en-US" sz="1600" b="0" i="1" u="none" strike="noStrike" cap="none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In computer science, a self-balancing (or height-balanced) binary search tree is any node-based binary search tree that automatically keeps its height small in the face of arbitrary item insertions and deletions.</a:t>
            </a:r>
            <a:endParaRPr/>
          </a:p>
        </p:txBody>
      </p:sp>
      <p:sp>
        <p:nvSpPr>
          <p:cNvPr id="217" name="Google Shape;217;p21"/>
          <p:cNvSpPr txBox="1"/>
          <p:nvPr/>
        </p:nvSpPr>
        <p:spPr>
          <a:xfrm>
            <a:off x="172100" y="3064400"/>
            <a:ext cx="11880000" cy="2970000"/>
          </a:xfrm>
          <a:prstGeom prst="rect">
            <a:avLst/>
          </a:prstGeom>
          <a:noFill/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postgres=#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ANALYZE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*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admin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name = 'text%';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                                                  QUERY PLAN                         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----------------------------------------------------------------------------------------------------------------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Index Scan using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idx_btree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on admin  (cost=0.43..8.45 rows=1 width=19) (actual time=0.015..0.015 rows=0 loops=1)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  Index Cond: ((name)::text = 'text%'::text)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Planning Time: 0.105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Execution Time: 0.031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(4 rows)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564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Who am I?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9F6BA41-3034-1A43-9604-3B1326E27D5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19278" r="19278"/>
          <a:stretch/>
        </p:blipFill>
        <p:spPr>
          <a:xfrm>
            <a:off x="899458" y="1522582"/>
            <a:ext cx="2770188" cy="45085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9FC67E5-1455-4C4E-835A-1DCC5075AD13}"/>
              </a:ext>
            </a:extLst>
          </p:cNvPr>
          <p:cNvGrpSpPr/>
          <p:nvPr/>
        </p:nvGrpSpPr>
        <p:grpSpPr>
          <a:xfrm>
            <a:off x="8340167" y="1522582"/>
            <a:ext cx="3364154" cy="601745"/>
            <a:chOff x="827584" y="4922584"/>
            <a:chExt cx="1830680" cy="6017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0C29F5-88C4-4A1A-81FC-B9BF2F29E1CA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Software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9E5934-21A8-461F-883E-BF7341C5D1A0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35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Software industries since 1998.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DC1BBCD-3C3B-44FD-8213-156042CB37CD}"/>
              </a:ext>
            </a:extLst>
          </p:cNvPr>
          <p:cNvGrpSpPr/>
          <p:nvPr/>
        </p:nvGrpSpPr>
        <p:grpSpPr>
          <a:xfrm>
            <a:off x="8340167" y="2269679"/>
            <a:ext cx="3364154" cy="3371734"/>
            <a:chOff x="827584" y="4922584"/>
            <a:chExt cx="1830680" cy="337173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192BDD-253D-4055-B9F5-D8A510D7A138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PostgreSQL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BDC5BA-D6AF-4C10-A9F5-886FD1AA93E3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105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Working on PostgreSQL Since 2006.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(Associate Software Architect core Database Engine) 2006-2009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(Software Architect core Database Engine) 2011 - 2016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(Senior Software Architect core Database Engine) 2016 – 2018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Percona (Senior Software Architect core Database Engine) 2018 – Present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7512483-5E7A-41ED-B2C5-768E79BE80DD}"/>
              </a:ext>
            </a:extLst>
          </p:cNvPr>
          <p:cNvSpPr/>
          <p:nvPr/>
        </p:nvSpPr>
        <p:spPr>
          <a:xfrm>
            <a:off x="905523" y="4413744"/>
            <a:ext cx="2769493" cy="1616927"/>
          </a:xfrm>
          <a:prstGeom prst="rect">
            <a:avLst/>
          </a:prstGeom>
          <a:solidFill>
            <a:schemeClr val="accent6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989A0BB-E81A-4C0F-9712-D12C56A8BE6D}"/>
              </a:ext>
            </a:extLst>
          </p:cNvPr>
          <p:cNvSpPr txBox="1">
            <a:spLocks/>
          </p:cNvSpPr>
          <p:nvPr/>
        </p:nvSpPr>
        <p:spPr>
          <a:xfrm>
            <a:off x="1034596" y="4547992"/>
            <a:ext cx="2499912" cy="402077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dirty="0">
                <a:solidFill>
                  <a:srgbClr val="0070C0"/>
                </a:solidFill>
                <a:latin typeface="+mj-lt"/>
              </a:rPr>
              <a:t>IBRAR AHMED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029AF10C-8AB1-4293-9819-F566471FCC27}"/>
              </a:ext>
            </a:extLst>
          </p:cNvPr>
          <p:cNvSpPr txBox="1">
            <a:spLocks/>
          </p:cNvSpPr>
          <p:nvPr/>
        </p:nvSpPr>
        <p:spPr>
          <a:xfrm>
            <a:off x="1034596" y="4943920"/>
            <a:ext cx="2499912" cy="280794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solidFill>
                  <a:schemeClr val="tx1"/>
                </a:solidFill>
                <a:latin typeface="+mj-lt"/>
              </a:rPr>
              <a:t>Senior Software Architect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7D6167-04AD-4380-8845-26E40C78215C}"/>
              </a:ext>
            </a:extLst>
          </p:cNvPr>
          <p:cNvSpPr txBox="1"/>
          <p:nvPr/>
        </p:nvSpPr>
        <p:spPr>
          <a:xfrm>
            <a:off x="1740876" y="5475496"/>
            <a:ext cx="1869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/>
                </a:solidFill>
                <a:latin typeface="+mj-lt"/>
              </a:rPr>
              <a:t>Percona LLC</a:t>
            </a:r>
            <a:endParaRPr lang="ko-KR" alt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C19195-5A50-8043-89B9-2D54F12526D9}"/>
              </a:ext>
            </a:extLst>
          </p:cNvPr>
          <p:cNvSpPr txBox="1"/>
          <p:nvPr/>
        </p:nvSpPr>
        <p:spPr>
          <a:xfrm>
            <a:off x="4741007" y="3937608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2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C14F3A-4DF8-A841-A56A-40C284A8A70C}"/>
              </a:ext>
            </a:extLst>
          </p:cNvPr>
          <p:cNvSpPr txBox="1"/>
          <p:nvPr/>
        </p:nvSpPr>
        <p:spPr>
          <a:xfrm>
            <a:off x="4741007" y="48722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E46D59-E922-0447-942C-3AF9AA2C83B0}"/>
              </a:ext>
            </a:extLst>
          </p:cNvPr>
          <p:cNvSpPr txBox="1"/>
          <p:nvPr/>
        </p:nvSpPr>
        <p:spPr>
          <a:xfrm>
            <a:off x="4741007" y="58240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98D5FF-A60C-5D49-BA7C-BF85BC99054E}"/>
              </a:ext>
            </a:extLst>
          </p:cNvPr>
          <p:cNvSpPr txBox="1"/>
          <p:nvPr/>
        </p:nvSpPr>
        <p:spPr>
          <a:xfrm>
            <a:off x="8340167" y="5792733"/>
            <a:ext cx="3364154" cy="612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Developer's Guide</a:t>
            </a:r>
          </a:p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9.6 High Performance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D6994B3-A881-C64F-B6AF-F9939D27F7FA}"/>
              </a:ext>
            </a:extLst>
          </p:cNvPr>
          <p:cNvSpPr txBox="1"/>
          <p:nvPr/>
        </p:nvSpPr>
        <p:spPr>
          <a:xfrm>
            <a:off x="8275620" y="5448487"/>
            <a:ext cx="3364154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</a:pP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PostgreSQL</a:t>
            </a:r>
            <a:r>
              <a:rPr lang="en-US" sz="1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Books</a:t>
            </a:r>
          </a:p>
        </p:txBody>
      </p:sp>
      <p:grpSp>
        <p:nvGrpSpPr>
          <p:cNvPr id="22" name="Google Shape;16970;p75">
            <a:extLst>
              <a:ext uri="{FF2B5EF4-FFF2-40B4-BE49-F238E27FC236}">
                <a16:creationId xmlns:a16="http://schemas.microsoft.com/office/drawing/2014/main" id="{70B1B09F-265C-7345-BA25-0D1A1856CE01}"/>
              </a:ext>
            </a:extLst>
          </p:cNvPr>
          <p:cNvGrpSpPr/>
          <p:nvPr/>
        </p:nvGrpSpPr>
        <p:grpSpPr>
          <a:xfrm>
            <a:off x="4253183" y="4767115"/>
            <a:ext cx="412963" cy="353610"/>
            <a:chOff x="2870687" y="3796508"/>
            <a:chExt cx="375421" cy="353610"/>
          </a:xfrm>
          <a:solidFill>
            <a:srgbClr val="0070C0"/>
          </a:solidFill>
        </p:grpSpPr>
        <p:sp>
          <p:nvSpPr>
            <p:cNvPr id="27" name="Google Shape;16971;p75">
              <a:extLst>
                <a:ext uri="{FF2B5EF4-FFF2-40B4-BE49-F238E27FC236}">
                  <a16:creationId xmlns:a16="http://schemas.microsoft.com/office/drawing/2014/main" id="{ADDD582E-C925-7F47-B93B-9A12DA297162}"/>
                </a:ext>
              </a:extLst>
            </p:cNvPr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972;p75">
              <a:extLst>
                <a:ext uri="{FF2B5EF4-FFF2-40B4-BE49-F238E27FC236}">
                  <a16:creationId xmlns:a16="http://schemas.microsoft.com/office/drawing/2014/main" id="{0ABFB0C0-9EE1-9747-92DE-C71A8D32D389}"/>
                </a:ext>
              </a:extLst>
            </p:cNvPr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973;p75">
              <a:extLst>
                <a:ext uri="{FF2B5EF4-FFF2-40B4-BE49-F238E27FC236}">
                  <a16:creationId xmlns:a16="http://schemas.microsoft.com/office/drawing/2014/main" id="{DFECB5BA-7FBE-AF4F-8D9A-E369D1B0E8CB}"/>
                </a:ext>
              </a:extLst>
            </p:cNvPr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6974;p75">
              <a:extLst>
                <a:ext uri="{FF2B5EF4-FFF2-40B4-BE49-F238E27FC236}">
                  <a16:creationId xmlns:a16="http://schemas.microsoft.com/office/drawing/2014/main" id="{18F85DB0-8A40-9B42-9972-153DA262E92E}"/>
                </a:ext>
              </a:extLst>
            </p:cNvPr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17065;p75">
            <a:extLst>
              <a:ext uri="{FF2B5EF4-FFF2-40B4-BE49-F238E27FC236}">
                <a16:creationId xmlns:a16="http://schemas.microsoft.com/office/drawing/2014/main" id="{2F6B7F4C-B8B4-8240-B724-B3D6522FDDA1}"/>
              </a:ext>
            </a:extLst>
          </p:cNvPr>
          <p:cNvGrpSpPr/>
          <p:nvPr/>
        </p:nvGrpSpPr>
        <p:grpSpPr>
          <a:xfrm>
            <a:off x="4274056" y="5681561"/>
            <a:ext cx="372740" cy="353610"/>
            <a:chOff x="3744430" y="3796534"/>
            <a:chExt cx="372740" cy="353610"/>
          </a:xfrm>
          <a:solidFill>
            <a:srgbClr val="0070C0"/>
          </a:solidFill>
        </p:grpSpPr>
        <p:sp>
          <p:nvSpPr>
            <p:cNvPr id="49" name="Google Shape;17066;p75">
              <a:extLst>
                <a:ext uri="{FF2B5EF4-FFF2-40B4-BE49-F238E27FC236}">
                  <a16:creationId xmlns:a16="http://schemas.microsoft.com/office/drawing/2014/main" id="{BEA0FC39-2FDA-6A4B-AC21-EFC0F3B0077D}"/>
                </a:ext>
              </a:extLst>
            </p:cNvPr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7067;p75">
              <a:extLst>
                <a:ext uri="{FF2B5EF4-FFF2-40B4-BE49-F238E27FC236}">
                  <a16:creationId xmlns:a16="http://schemas.microsoft.com/office/drawing/2014/main" id="{CB1DE677-1091-794E-A3D3-9539EC37DC97}"/>
                </a:ext>
              </a:extLst>
            </p:cNvPr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068;p75">
              <a:extLst>
                <a:ext uri="{FF2B5EF4-FFF2-40B4-BE49-F238E27FC236}">
                  <a16:creationId xmlns:a16="http://schemas.microsoft.com/office/drawing/2014/main" id="{422CAF92-FAA1-0647-B540-0E8F5EFA366B}"/>
                </a:ext>
              </a:extLst>
            </p:cNvPr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069;p75">
              <a:extLst>
                <a:ext uri="{FF2B5EF4-FFF2-40B4-BE49-F238E27FC236}">
                  <a16:creationId xmlns:a16="http://schemas.microsoft.com/office/drawing/2014/main" id="{3D4960EE-06EF-8549-A1D8-B2C106D85908}"/>
                </a:ext>
              </a:extLst>
            </p:cNvPr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070;p75">
              <a:extLst>
                <a:ext uri="{FF2B5EF4-FFF2-40B4-BE49-F238E27FC236}">
                  <a16:creationId xmlns:a16="http://schemas.microsoft.com/office/drawing/2014/main" id="{426C9450-6288-8D4C-8387-5DB9E9F7B212}"/>
                </a:ext>
              </a:extLst>
            </p:cNvPr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071;p75">
              <a:extLst>
                <a:ext uri="{FF2B5EF4-FFF2-40B4-BE49-F238E27FC236}">
                  <a16:creationId xmlns:a16="http://schemas.microsoft.com/office/drawing/2014/main" id="{A86E44E7-EFB0-064B-96B3-079F72962679}"/>
                </a:ext>
              </a:extLst>
            </p:cNvPr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72;p75">
              <a:extLst>
                <a:ext uri="{FF2B5EF4-FFF2-40B4-BE49-F238E27FC236}">
                  <a16:creationId xmlns:a16="http://schemas.microsoft.com/office/drawing/2014/main" id="{EB41E621-B015-C148-A168-599AC87EDD51}"/>
                </a:ext>
              </a:extLst>
            </p:cNvPr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73;p75">
              <a:extLst>
                <a:ext uri="{FF2B5EF4-FFF2-40B4-BE49-F238E27FC236}">
                  <a16:creationId xmlns:a16="http://schemas.microsoft.com/office/drawing/2014/main" id="{2E7BC7C3-08EA-B349-9476-4C7CDDE1D0DA}"/>
                </a:ext>
              </a:extLst>
            </p:cNvPr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74;p75">
              <a:extLst>
                <a:ext uri="{FF2B5EF4-FFF2-40B4-BE49-F238E27FC236}">
                  <a16:creationId xmlns:a16="http://schemas.microsoft.com/office/drawing/2014/main" id="{CBA259EA-7693-3240-BBB4-799353FC5D80}"/>
                </a:ext>
              </a:extLst>
            </p:cNvPr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7206;p75">
            <a:extLst>
              <a:ext uri="{FF2B5EF4-FFF2-40B4-BE49-F238E27FC236}">
                <a16:creationId xmlns:a16="http://schemas.microsoft.com/office/drawing/2014/main" id="{3B26565C-A9C7-CC48-A122-BCE242AFCF48}"/>
              </a:ext>
            </a:extLst>
          </p:cNvPr>
          <p:cNvGrpSpPr/>
          <p:nvPr/>
        </p:nvGrpSpPr>
        <p:grpSpPr>
          <a:xfrm>
            <a:off x="4212422" y="3891378"/>
            <a:ext cx="372844" cy="353610"/>
            <a:chOff x="4186663" y="3796534"/>
            <a:chExt cx="372844" cy="353610"/>
          </a:xfrm>
          <a:solidFill>
            <a:srgbClr val="0070C0"/>
          </a:solidFill>
        </p:grpSpPr>
        <p:sp>
          <p:nvSpPr>
            <p:cNvPr id="59" name="Google Shape;17207;p75">
              <a:extLst>
                <a:ext uri="{FF2B5EF4-FFF2-40B4-BE49-F238E27FC236}">
                  <a16:creationId xmlns:a16="http://schemas.microsoft.com/office/drawing/2014/main" id="{4C4D0225-0169-CE42-B0BA-B81CBF0ECADD}"/>
                </a:ext>
              </a:extLst>
            </p:cNvPr>
            <p:cNvSpPr/>
            <p:nvPr/>
          </p:nvSpPr>
          <p:spPr>
            <a:xfrm>
              <a:off x="4211025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208;p75">
              <a:extLst>
                <a:ext uri="{FF2B5EF4-FFF2-40B4-BE49-F238E27FC236}">
                  <a16:creationId xmlns:a16="http://schemas.microsoft.com/office/drawing/2014/main" id="{F9313CBC-1607-CC41-B3E6-883F720BFA60}"/>
                </a:ext>
              </a:extLst>
            </p:cNvPr>
            <p:cNvSpPr/>
            <p:nvPr/>
          </p:nvSpPr>
          <p:spPr>
            <a:xfrm>
              <a:off x="4359824" y="3802104"/>
              <a:ext cx="199683" cy="342522"/>
            </a:xfrm>
            <a:custGeom>
              <a:avLst/>
              <a:gdLst/>
              <a:ahLst/>
              <a:cxnLst/>
              <a:rect l="l" t="t" r="r" b="b"/>
              <a:pathLst>
                <a:path w="7672" h="13160" extrusionOk="0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209;p75">
              <a:extLst>
                <a:ext uri="{FF2B5EF4-FFF2-40B4-BE49-F238E27FC236}">
                  <a16:creationId xmlns:a16="http://schemas.microsoft.com/office/drawing/2014/main" id="{CC0445A4-B953-EC47-BB7B-BB5F8E1746EC}"/>
                </a:ext>
              </a:extLst>
            </p:cNvPr>
            <p:cNvSpPr/>
            <p:nvPr/>
          </p:nvSpPr>
          <p:spPr>
            <a:xfrm>
              <a:off x="4284370" y="3890988"/>
              <a:ext cx="218241" cy="179564"/>
            </a:xfrm>
            <a:custGeom>
              <a:avLst/>
              <a:gdLst/>
              <a:ahLst/>
              <a:cxnLst/>
              <a:rect l="l" t="t" r="r" b="b"/>
              <a:pathLst>
                <a:path w="8385" h="6899" extrusionOk="0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7210;p75">
              <a:extLst>
                <a:ext uri="{FF2B5EF4-FFF2-40B4-BE49-F238E27FC236}">
                  <a16:creationId xmlns:a16="http://schemas.microsoft.com/office/drawing/2014/main" id="{FE5DC5C5-9D50-C440-8757-6BD18DB745E2}"/>
                </a:ext>
              </a:extLst>
            </p:cNvPr>
            <p:cNvSpPr/>
            <p:nvPr/>
          </p:nvSpPr>
          <p:spPr>
            <a:xfrm>
              <a:off x="4186663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211;p75">
              <a:extLst>
                <a:ext uri="{FF2B5EF4-FFF2-40B4-BE49-F238E27FC236}">
                  <a16:creationId xmlns:a16="http://schemas.microsoft.com/office/drawing/2014/main" id="{FFC4D3B5-BDAB-6E4A-8265-7B89F73A911D}"/>
                </a:ext>
              </a:extLst>
            </p:cNvPr>
            <p:cNvSpPr/>
            <p:nvPr/>
          </p:nvSpPr>
          <p:spPr>
            <a:xfrm>
              <a:off x="4277785" y="3885834"/>
              <a:ext cx="231515" cy="189871"/>
            </a:xfrm>
            <a:custGeom>
              <a:avLst/>
              <a:gdLst/>
              <a:ahLst/>
              <a:cxnLst/>
              <a:rect l="l" t="t" r="r" b="b"/>
              <a:pathLst>
                <a:path w="8895" h="7295" extrusionOk="0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82974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B-Tree Index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05543"/>
            <a:ext cx="3642656" cy="2449286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 id, 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id = 8;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  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8   | 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EEA2E55-984D-7F4D-9DA7-31E41E36B89C}"/>
              </a:ext>
            </a:extLst>
          </p:cNvPr>
          <p:cNvGrpSpPr/>
          <p:nvPr/>
        </p:nvGrpSpPr>
        <p:grpSpPr>
          <a:xfrm>
            <a:off x="0" y="3632281"/>
            <a:ext cx="11858773" cy="2810162"/>
            <a:chOff x="138113" y="3429000"/>
            <a:chExt cx="11858773" cy="2810162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CAB98BE-E264-E642-BDB5-7A7C9455F6AC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ECAC4CD-AF6F-4746-BC23-9727DAE93835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1BBD023-DB80-0544-B291-4095C49BEA53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1E0481D4-26C8-1C4C-8960-C85BC09706C5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C3CDCE3D-CD14-2148-AC24-F37C8F350371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18D78E-E96A-E74D-A4EC-FDE6B7F49520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58000B7-D620-D347-9587-6593139ED753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E641C925-8B42-164F-B419-AB548194A95A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06" name="Straight Arrow Connector 105">
                <a:extLst>
                  <a:ext uri="{FF2B5EF4-FFF2-40B4-BE49-F238E27FC236}">
                    <a16:creationId xmlns:a16="http://schemas.microsoft.com/office/drawing/2014/main" id="{E676C3BF-8A1D-9148-8ED7-10442F8A2DF6}"/>
                  </a:ext>
                </a:extLst>
              </p:cNvPr>
              <p:cNvCxnSpPr>
                <a:cxnSpLocks/>
                <a:stCxn id="108" idx="3"/>
                <a:endCxn id="104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>
                <a:extLst>
                  <a:ext uri="{FF2B5EF4-FFF2-40B4-BE49-F238E27FC236}">
                    <a16:creationId xmlns:a16="http://schemas.microsoft.com/office/drawing/2014/main" id="{C6D377EB-9A26-C94D-AA6A-E322984D017F}"/>
                  </a:ext>
                </a:extLst>
              </p:cNvPr>
              <p:cNvCxnSpPr>
                <a:cxnSpLocks/>
                <a:stCxn id="104" idx="3"/>
                <a:endCxn id="105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62F6B5A-C550-384A-84D8-FD7506AF5C0C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E7699FA8-0242-E84B-9B50-6CC5DBD32F3E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C9F49931-60CE-8B4B-8B8B-45F377A74CFA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AFF9960-84A0-5140-BAEB-E56C30C2A388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73BC929-E133-CA46-97C5-1069E7A1F2B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7E361342-2616-154F-8A17-7503301ECE7B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86E2E112-B2B3-3C4D-9E34-8146BC6A481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95FDE555-CA48-A841-9B59-CD3817D48814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5F98A65-0E3B-2F4B-AF3A-AC23A9707E3C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C43BB69E-6397-0D41-BA5D-BC555324E4E8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95539991-12F8-F041-ADEF-5DE85A55FE30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169FFFDF-ECF0-1848-A9A4-4F48B4D35D2A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0B5C49D0-5263-8547-8F14-B9B84211BDE6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8F277BEF-A5E8-E943-97A3-BC5A87DCE689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EBC0DEE5-2285-0545-8732-934E8E8EB2E1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A5E6300-5040-6240-BD17-CC169A91FDF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3637465-11A8-A14A-8BE1-EE0E8D330C00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25" name="Left Brace 124">
                <a:extLst>
                  <a:ext uri="{FF2B5EF4-FFF2-40B4-BE49-F238E27FC236}">
                    <a16:creationId xmlns:a16="http://schemas.microsoft.com/office/drawing/2014/main" id="{AAB2DC91-FCF6-0941-B45D-00ED681EB9C4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3763DC6-30F9-5E4E-8A7A-AAEFD0F5CEA2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27" name="Left Brace 126">
                <a:extLst>
                  <a:ext uri="{FF2B5EF4-FFF2-40B4-BE49-F238E27FC236}">
                    <a16:creationId xmlns:a16="http://schemas.microsoft.com/office/drawing/2014/main" id="{6B832F27-ABB2-4C45-97D5-4A6DDF4F8747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28" name="Curved Connector 127">
                <a:extLst>
                  <a:ext uri="{FF2B5EF4-FFF2-40B4-BE49-F238E27FC236}">
                    <a16:creationId xmlns:a16="http://schemas.microsoft.com/office/drawing/2014/main" id="{DF834A60-E87A-BE4B-B7B3-A4F5C5D306AB}"/>
                  </a:ext>
                </a:extLst>
              </p:cNvPr>
              <p:cNvCxnSpPr>
                <a:cxnSpLocks/>
                <a:stCxn id="108" idx="2"/>
                <a:endCxn id="109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Curved Connector 128">
                <a:extLst>
                  <a:ext uri="{FF2B5EF4-FFF2-40B4-BE49-F238E27FC236}">
                    <a16:creationId xmlns:a16="http://schemas.microsoft.com/office/drawing/2014/main" id="{5CCFDD6A-287E-6744-AD77-C3D698B4C390}"/>
                  </a:ext>
                </a:extLst>
              </p:cNvPr>
              <p:cNvCxnSpPr>
                <a:cxnSpLocks/>
                <a:stCxn id="104" idx="2"/>
                <a:endCxn id="119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Curved Connector 129">
                <a:extLst>
                  <a:ext uri="{FF2B5EF4-FFF2-40B4-BE49-F238E27FC236}">
                    <a16:creationId xmlns:a16="http://schemas.microsoft.com/office/drawing/2014/main" id="{A87D5C89-FE4D-DD4E-9C93-A1308241C1A6}"/>
                  </a:ext>
                </a:extLst>
              </p:cNvPr>
              <p:cNvCxnSpPr>
                <a:cxnSpLocks/>
                <a:stCxn id="105" idx="2"/>
                <a:endCxn id="122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Left Brace 130">
                <a:extLst>
                  <a:ext uri="{FF2B5EF4-FFF2-40B4-BE49-F238E27FC236}">
                    <a16:creationId xmlns:a16="http://schemas.microsoft.com/office/drawing/2014/main" id="{A749EE69-0ADD-334B-8F4B-7093DC32B10C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2B554D-EF8F-1146-B005-95CA282D442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59" name="Right Brace 58">
              <a:extLst>
                <a:ext uri="{FF2B5EF4-FFF2-40B4-BE49-F238E27FC236}">
                  <a16:creationId xmlns:a16="http://schemas.microsoft.com/office/drawing/2014/main" id="{46E02D31-FF81-9546-A990-A3743A23D1E3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0" name="Right Brace 59">
              <a:extLst>
                <a:ext uri="{FF2B5EF4-FFF2-40B4-BE49-F238E27FC236}">
                  <a16:creationId xmlns:a16="http://schemas.microsoft.com/office/drawing/2014/main" id="{667AC291-D552-EA43-A23C-9D17D867585D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AC2EA611-BD09-3342-883A-5DBDFAC01F62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E21CF8C-EE25-814B-9D5E-77B9973EAC3E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1041F010-5D1F-834E-8CA0-5D9952BF730A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FCF2AA3-8E24-C742-AF6D-B0C184703EB6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05E6F521-AE7C-9D4B-A1C2-AB1FE88CA26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3CFF57F4-1D1D-FC44-A5FB-DFA2857BDC49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225DEC89-CC8D-5A4A-8146-77EF2300DFF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006AA30-F03C-1845-976E-AF7223378E46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DFC8C20C-36E8-A84A-9320-B7FFEE2C49DF}"/>
                  </a:ext>
                </a:extLst>
              </p:cNvPr>
              <p:cNvCxnSpPr>
                <a:cxnSpLocks/>
                <a:stCxn id="74" idx="3"/>
                <a:endCxn id="70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6FFF32D5-BC4B-8B4F-86C1-BC4C4DD0BA01}"/>
                  </a:ext>
                </a:extLst>
              </p:cNvPr>
              <p:cNvCxnSpPr>
                <a:cxnSpLocks/>
                <a:stCxn id="70" idx="3"/>
                <a:endCxn id="71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1D231434-C357-E640-A674-BD9C63ADF046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ECAD7284-C933-D945-B727-325E1A59D350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5B6B3E1-2628-F14E-A8EE-D646EE13D36F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DF2347F-4F96-F64D-A6C1-A2D44AB5EE9D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95DF3F0-40A6-BD42-976E-59027146F01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1D51292-3B06-8B4D-8B0A-397EFB2881B8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C6CB633-5FA8-5341-ABF2-9032F52FE85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9964CD6C-A4FE-9C44-94A8-0A0F8077F745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5632C792-9BC0-F941-BA34-2B654D12A29A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0AC2D33-281A-DF4E-B885-DC409BBC87C1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A0ED138-E648-F448-AC80-8174BB68A50F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6B75369-6B78-9A46-B314-D64E8F7D184B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36CA49D-0135-CD46-A2AD-708DEF3134D2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883F1E44-ACAC-F44F-9ECE-5101AF76E6DB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7A36527-74D4-9843-BF57-76216FDA33D5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61AD198-A955-3841-82EC-641A140B6B0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B578A2E3-469A-7A41-8BAF-F82758A90622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91" name="Left Brace 90">
                <a:extLst>
                  <a:ext uri="{FF2B5EF4-FFF2-40B4-BE49-F238E27FC236}">
                    <a16:creationId xmlns:a16="http://schemas.microsoft.com/office/drawing/2014/main" id="{C16480F7-CD2F-F14C-B514-EDEB920CCAB2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5B68B3EC-5FB1-4247-9ACD-88A2C191C1D1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93" name="Left Brace 92">
                <a:extLst>
                  <a:ext uri="{FF2B5EF4-FFF2-40B4-BE49-F238E27FC236}">
                    <a16:creationId xmlns:a16="http://schemas.microsoft.com/office/drawing/2014/main" id="{5DA591F0-1518-9946-AAFE-3F53BCC74442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94" name="Curved Connector 93">
                <a:extLst>
                  <a:ext uri="{FF2B5EF4-FFF2-40B4-BE49-F238E27FC236}">
                    <a16:creationId xmlns:a16="http://schemas.microsoft.com/office/drawing/2014/main" id="{A6516860-7A37-274E-B920-AFD26DA080B6}"/>
                  </a:ext>
                </a:extLst>
              </p:cNvPr>
              <p:cNvCxnSpPr>
                <a:stCxn id="74" idx="2"/>
                <a:endCxn id="75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Curved Connector 94">
                <a:extLst>
                  <a:ext uri="{FF2B5EF4-FFF2-40B4-BE49-F238E27FC236}">
                    <a16:creationId xmlns:a16="http://schemas.microsoft.com/office/drawing/2014/main" id="{361E81FD-F4DE-294F-84FC-7B6AD0D40EC8}"/>
                  </a:ext>
                </a:extLst>
              </p:cNvPr>
              <p:cNvCxnSpPr>
                <a:stCxn id="70" idx="2"/>
                <a:endCxn id="85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Curved Connector 95">
                <a:extLst>
                  <a:ext uri="{FF2B5EF4-FFF2-40B4-BE49-F238E27FC236}">
                    <a16:creationId xmlns:a16="http://schemas.microsoft.com/office/drawing/2014/main" id="{7FCCEEB5-0DBB-1244-B649-BF9214473C0C}"/>
                  </a:ext>
                </a:extLst>
              </p:cNvPr>
              <p:cNvCxnSpPr>
                <a:stCxn id="71" idx="2"/>
                <a:endCxn id="88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Left Brace 96">
                <a:extLst>
                  <a:ext uri="{FF2B5EF4-FFF2-40B4-BE49-F238E27FC236}">
                    <a16:creationId xmlns:a16="http://schemas.microsoft.com/office/drawing/2014/main" id="{BE3BBF7A-3253-4C4F-9286-412E0416E0B7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942546F7-03BC-8844-827F-E678228F973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F40395-1D27-3C40-A359-98D265406FBD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C3BA778-A80F-9F45-812F-4579A6154C55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0F0B165E-867F-B041-B6F7-BF9BE7287397}"/>
              </a:ext>
            </a:extLst>
          </p:cNvPr>
          <p:cNvGrpSpPr/>
          <p:nvPr/>
        </p:nvGrpSpPr>
        <p:grpSpPr>
          <a:xfrm>
            <a:off x="4003689" y="946133"/>
            <a:ext cx="7647065" cy="2659646"/>
            <a:chOff x="3957913" y="974708"/>
            <a:chExt cx="7692841" cy="3148989"/>
          </a:xfrm>
        </p:grpSpPr>
        <p:sp>
          <p:nvSpPr>
            <p:cNvPr id="236" name="Left Brace 235">
              <a:extLst>
                <a:ext uri="{FF2B5EF4-FFF2-40B4-BE49-F238E27FC236}">
                  <a16:creationId xmlns:a16="http://schemas.microsoft.com/office/drawing/2014/main" id="{30A222A9-A1C7-3445-8E28-BBDDBC17183A}"/>
                </a:ext>
              </a:extLst>
            </p:cNvPr>
            <p:cNvSpPr/>
            <p:nvPr/>
          </p:nvSpPr>
          <p:spPr>
            <a:xfrm rot="16200000">
              <a:off x="7718596" y="-494005"/>
              <a:ext cx="133273" cy="7654639"/>
            </a:xfrm>
            <a:prstGeom prst="leftBrace">
              <a:avLst>
                <a:gd name="adj1" fmla="val 8333"/>
                <a:gd name="adj2" fmla="val 48913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BE32805-9BAF-3444-8C1B-5BDA10FA68C6}"/>
                </a:ext>
              </a:extLst>
            </p:cNvPr>
            <p:cNvGrpSpPr/>
            <p:nvPr/>
          </p:nvGrpSpPr>
          <p:grpSpPr>
            <a:xfrm>
              <a:off x="7331162" y="974708"/>
              <a:ext cx="1291359" cy="384527"/>
              <a:chOff x="5476461" y="3985591"/>
              <a:chExt cx="1858617" cy="447261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88CC37F-15D8-3941-B036-8CF8A6CAB3AF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8E47C19-E01E-7C49-8E19-8849999D729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30C7BB0-8D07-EB4C-9A61-3327E442F536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4C18A703-9C32-F045-8A6F-B5FF00BD26D7}"/>
                </a:ext>
              </a:extLst>
            </p:cNvPr>
            <p:cNvGrpSpPr/>
            <p:nvPr/>
          </p:nvGrpSpPr>
          <p:grpSpPr>
            <a:xfrm>
              <a:off x="4766039" y="1712722"/>
              <a:ext cx="1291359" cy="384527"/>
              <a:chOff x="5476461" y="3985591"/>
              <a:chExt cx="1858617" cy="447261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2F4C775-7BC3-2A41-B2B7-DD98FFFAD6FE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E5162C5-C6E9-A843-9E0A-4AC090C5DA05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16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EDE5682-5141-364C-A85E-41ED7B9686F4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32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2851CB6-D956-E147-82F5-A63FA5654D33}"/>
                </a:ext>
              </a:extLst>
            </p:cNvPr>
            <p:cNvGrpSpPr/>
            <p:nvPr/>
          </p:nvGrpSpPr>
          <p:grpSpPr>
            <a:xfrm>
              <a:off x="7338067" y="1677104"/>
              <a:ext cx="1291359" cy="384527"/>
              <a:chOff x="5476461" y="3985591"/>
              <a:chExt cx="1858617" cy="447261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73734630-BEC3-AE4E-9AD2-6FABBFA451E7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93DB5D4-3FA9-B043-ADCB-FC0C1EEEBA8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53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8CFD708-E784-8045-894D-7B54D06C8ED0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58</a:t>
                </a: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6D2DA79-83C4-BB4B-9A10-685115B766EA}"/>
                </a:ext>
              </a:extLst>
            </p:cNvPr>
            <p:cNvGrpSpPr/>
            <p:nvPr/>
          </p:nvGrpSpPr>
          <p:grpSpPr>
            <a:xfrm>
              <a:off x="9946622" y="1660295"/>
              <a:ext cx="1291359" cy="384527"/>
              <a:chOff x="5476461" y="3985591"/>
              <a:chExt cx="1858617" cy="447261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8D3CBD5-BFB0-0A4A-9D77-57486B0F1E4B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F1E90AB2-18A6-4541-912A-CC31E8BE7562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74</a:t>
                </a: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4C995DB-6CD6-6F44-BE4F-929CECEBB833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100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A713886-61C1-E747-9523-A27DA0AF0A9B}"/>
                </a:ext>
              </a:extLst>
            </p:cNvPr>
            <p:cNvGrpSpPr/>
            <p:nvPr/>
          </p:nvGrpSpPr>
          <p:grpSpPr>
            <a:xfrm>
              <a:off x="6552041" y="2342151"/>
              <a:ext cx="2501265" cy="383787"/>
              <a:chOff x="4945139" y="5748699"/>
              <a:chExt cx="3870338" cy="471001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6D8FCB7C-A454-8F41-A6B4-28BC71AEAC0F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35" name="Rectangle 134">
                  <a:extLst>
                    <a:ext uri="{FF2B5EF4-FFF2-40B4-BE49-F238E27FC236}">
                      <a16:creationId xmlns:a16="http://schemas.microsoft.com/office/drawing/2014/main" id="{01E8AE6B-3F8F-5746-8283-30216F509B6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54</a:t>
                  </a:r>
                </a:p>
              </p:txBody>
            </p:sp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FEA8F39F-9DCA-AC4E-B837-C2D76D881688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53</a:t>
                  </a:r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761CE060-B87C-7548-B01F-E6777B1D5AE3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4" name="Rectangle 143">
                  <a:extLst>
                    <a:ext uri="{FF2B5EF4-FFF2-40B4-BE49-F238E27FC236}">
                      <a16:creationId xmlns:a16="http://schemas.microsoft.com/office/drawing/2014/main" id="{ABBE033F-CBD2-284B-B694-B45F6EE5B023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39</a:t>
                  </a:r>
                </a:p>
              </p:txBody>
            </p:sp>
            <p:sp>
              <p:nvSpPr>
                <p:cNvPr id="145" name="Rectangle 144">
                  <a:extLst>
                    <a:ext uri="{FF2B5EF4-FFF2-40B4-BE49-F238E27FC236}">
                      <a16:creationId xmlns:a16="http://schemas.microsoft.com/office/drawing/2014/main" id="{5978DB13-BB91-8346-864F-C81845A7661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36</a:t>
                  </a:r>
                </a:p>
              </p:txBody>
            </p: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C5A94C0B-DEC8-C247-B90F-EC8DD3415CB9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3D52D30E-5AA6-1B4C-9243-783316A5E58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60</a:t>
                  </a: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C1F57027-C59D-3F4B-8F41-49855B85FC99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58</a:t>
                  </a:r>
                </a:p>
              </p:txBody>
            </p:sp>
          </p:grp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F366057B-3FB3-3E44-846C-380E845C192C}"/>
                </a:ext>
              </a:extLst>
            </p:cNvPr>
            <p:cNvGrpSpPr/>
            <p:nvPr/>
          </p:nvGrpSpPr>
          <p:grpSpPr>
            <a:xfrm>
              <a:off x="3967437" y="2358031"/>
              <a:ext cx="2501265" cy="383785"/>
              <a:chOff x="4945138" y="5748699"/>
              <a:chExt cx="3870339" cy="470999"/>
            </a:xfrm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40917D7-5C2D-F947-8F9D-8FAC39BD3C45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6AA31A6E-CFE4-2C43-950F-8FF223A2163B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19</a:t>
                  </a:r>
                </a:p>
              </p:txBody>
            </p:sp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CE9C4B4D-487D-C744-899A-87FA6DD6A0BA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16</a:t>
                  </a:r>
                </a:p>
              </p:txBody>
            </p:sp>
          </p:grp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DEBC683B-F9A2-7A46-A51B-FA40144079B9}"/>
                  </a:ext>
                </a:extLst>
              </p:cNvPr>
              <p:cNvGrpSpPr/>
              <p:nvPr/>
            </p:nvGrpSpPr>
            <p:grpSpPr>
              <a:xfrm>
                <a:off x="4945138" y="5769339"/>
                <a:ext cx="1235765" cy="450359"/>
                <a:chOff x="6262425" y="5755763"/>
                <a:chExt cx="1235765" cy="450359"/>
              </a:xfrm>
            </p:grpSpPr>
            <p:sp>
              <p:nvSpPr>
                <p:cNvPr id="165" name="Rectangle 164">
                  <a:extLst>
                    <a:ext uri="{FF2B5EF4-FFF2-40B4-BE49-F238E27FC236}">
                      <a16:creationId xmlns:a16="http://schemas.microsoft.com/office/drawing/2014/main" id="{9225AF88-5B7B-FE48-9D9A-7EB4F7617980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9</a:t>
                  </a:r>
                </a:p>
              </p:txBody>
            </p:sp>
            <p:sp>
              <p:nvSpPr>
                <p:cNvPr id="166" name="Rectangle 165">
                  <a:extLst>
                    <a:ext uri="{FF2B5EF4-FFF2-40B4-BE49-F238E27FC236}">
                      <a16:creationId xmlns:a16="http://schemas.microsoft.com/office/drawing/2014/main" id="{291288CE-68EB-BD45-ACD3-927368D51CE1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8</a:t>
                  </a:r>
                </a:p>
              </p:txBody>
            </p: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9ED70C84-BCCB-144D-8959-8A45AB5403AC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7614697E-9E68-A44A-AB2B-2296B797C16F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347</a:t>
                  </a: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B83D1FF-883B-9145-B9F8-A0E7CDFDD90B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32</a:t>
                  </a:r>
                </a:p>
              </p:txBody>
            </p:sp>
          </p:grp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53BF5873-0031-BD40-A5D8-459985038454}"/>
                </a:ext>
              </a:extLst>
            </p:cNvPr>
            <p:cNvGrpSpPr/>
            <p:nvPr/>
          </p:nvGrpSpPr>
          <p:grpSpPr>
            <a:xfrm>
              <a:off x="9149489" y="2334210"/>
              <a:ext cx="2501265" cy="383787"/>
              <a:chOff x="4945139" y="5748699"/>
              <a:chExt cx="3870338" cy="471001"/>
            </a:xfrm>
          </p:grpSpPr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C9EEE839-11DD-3447-8D0C-9F48727D1D18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7" name="Rectangle 176">
                  <a:extLst>
                    <a:ext uri="{FF2B5EF4-FFF2-40B4-BE49-F238E27FC236}">
                      <a16:creationId xmlns:a16="http://schemas.microsoft.com/office/drawing/2014/main" id="{588F3516-082F-3548-827B-5F5904D62F5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75</a:t>
                  </a:r>
                </a:p>
              </p:txBody>
            </p:sp>
            <p:sp>
              <p:nvSpPr>
                <p:cNvPr id="178" name="Rectangle 177">
                  <a:extLst>
                    <a:ext uri="{FF2B5EF4-FFF2-40B4-BE49-F238E27FC236}">
                      <a16:creationId xmlns:a16="http://schemas.microsoft.com/office/drawing/2014/main" id="{14C64E6B-3EE7-AC4F-BCDF-05C3BA92E9E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74</a:t>
                  </a:r>
                </a:p>
              </p:txBody>
            </p: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36D0EB2A-78E1-984F-AC4E-6A4445654C8E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85D4E349-C7CB-7B4C-8A74-69970BBED469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70</a:t>
                  </a:r>
                </a:p>
              </p:txBody>
            </p:sp>
            <p:sp>
              <p:nvSpPr>
                <p:cNvPr id="176" name="Rectangle 175">
                  <a:extLst>
                    <a:ext uri="{FF2B5EF4-FFF2-40B4-BE49-F238E27FC236}">
                      <a16:creationId xmlns:a16="http://schemas.microsoft.com/office/drawing/2014/main" id="{544CF471-D747-4D4B-B0BD-3B7F5C1BFC90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69</a:t>
                  </a:r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9FFC0F4C-9E74-3B48-9EDA-5B0DA64AE8F5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A7EEE791-A14E-C74D-BBA4-AA89835BEADA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105</a:t>
                  </a: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2DD5392E-A17B-444C-A69A-454115D8BF33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100</a:t>
                  </a:r>
                </a:p>
              </p:txBody>
            </p:sp>
          </p:grpSp>
        </p:grpSp>
        <p:cxnSp>
          <p:nvCxnSpPr>
            <p:cNvPr id="179" name="Elbow Connector 178">
              <a:extLst>
                <a:ext uri="{FF2B5EF4-FFF2-40B4-BE49-F238E27FC236}">
                  <a16:creationId xmlns:a16="http://schemas.microsoft.com/office/drawing/2014/main" id="{07C782D2-7A95-F543-AC02-F109AEE80FC6}"/>
                </a:ext>
              </a:extLst>
            </p:cNvPr>
            <p:cNvCxnSpPr>
              <a:cxnSpLocks/>
              <a:stCxn id="2" idx="1"/>
              <a:endCxn id="51" idx="0"/>
            </p:cNvCxnSpPr>
            <p:nvPr/>
          </p:nvCxnSpPr>
          <p:spPr>
            <a:xfrm rot="10800000" flipV="1">
              <a:off x="5411719" y="1166971"/>
              <a:ext cx="1919443" cy="545750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Elbow Connector 183">
              <a:extLst>
                <a:ext uri="{FF2B5EF4-FFF2-40B4-BE49-F238E27FC236}">
                  <a16:creationId xmlns:a16="http://schemas.microsoft.com/office/drawing/2014/main" id="{DEA3F79F-5F17-DF4F-B0B0-0E1BBFDA78DE}"/>
                </a:ext>
              </a:extLst>
            </p:cNvPr>
            <p:cNvCxnSpPr>
              <a:cxnSpLocks/>
              <a:stCxn id="9" idx="3"/>
              <a:endCxn id="138" idx="1"/>
            </p:cNvCxnSpPr>
            <p:nvPr/>
          </p:nvCxnSpPr>
          <p:spPr>
            <a:xfrm>
              <a:off x="8622521" y="1166972"/>
              <a:ext cx="1324101" cy="68558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D29F5941-3FC5-DF4C-9BB8-9C493042F7E1}"/>
                </a:ext>
              </a:extLst>
            </p:cNvPr>
            <p:cNvCxnSpPr>
              <a:stCxn id="7" idx="2"/>
              <a:endCxn id="55" idx="0"/>
            </p:cNvCxnSpPr>
            <p:nvPr/>
          </p:nvCxnSpPr>
          <p:spPr>
            <a:xfrm>
              <a:off x="7976842" y="1359235"/>
              <a:ext cx="6906" cy="3178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5B0DAD24-0006-8546-854E-EFAE4038F1FE}"/>
                </a:ext>
              </a:extLst>
            </p:cNvPr>
            <p:cNvCxnSpPr>
              <a:cxnSpLocks/>
              <a:stCxn id="54" idx="1"/>
              <a:endCxn id="144" idx="0"/>
            </p:cNvCxnSpPr>
            <p:nvPr/>
          </p:nvCxnSpPr>
          <p:spPr>
            <a:xfrm flipH="1">
              <a:off x="7150480" y="1869368"/>
              <a:ext cx="187588" cy="4896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>
              <a:extLst>
                <a:ext uri="{FF2B5EF4-FFF2-40B4-BE49-F238E27FC236}">
                  <a16:creationId xmlns:a16="http://schemas.microsoft.com/office/drawing/2014/main" id="{0F231565-FAEF-9D40-B7E2-4308F950ACF0}"/>
                </a:ext>
              </a:extLst>
            </p:cNvPr>
            <p:cNvCxnSpPr>
              <a:cxnSpLocks/>
              <a:stCxn id="55" idx="2"/>
              <a:endCxn id="135" idx="0"/>
            </p:cNvCxnSpPr>
            <p:nvPr/>
          </p:nvCxnSpPr>
          <p:spPr>
            <a:xfrm>
              <a:off x="7983747" y="2061631"/>
              <a:ext cx="18049" cy="2862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B86D92CB-93AA-334F-A92E-0D21AD321292}"/>
                </a:ext>
              </a:extLst>
            </p:cNvPr>
            <p:cNvCxnSpPr>
              <a:cxnSpLocks/>
              <a:stCxn id="56" idx="3"/>
              <a:endCxn id="147" idx="0"/>
            </p:cNvCxnSpPr>
            <p:nvPr/>
          </p:nvCxnSpPr>
          <p:spPr>
            <a:xfrm>
              <a:off x="8629427" y="1869368"/>
              <a:ext cx="223686" cy="47278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7DCBEC08-48A7-6645-A7F2-049C34AE5049}"/>
                </a:ext>
              </a:extLst>
            </p:cNvPr>
            <p:cNvCxnSpPr>
              <a:cxnSpLocks/>
              <a:stCxn id="50" idx="1"/>
              <a:endCxn id="165" idx="0"/>
            </p:cNvCxnSpPr>
            <p:nvPr/>
          </p:nvCxnSpPr>
          <p:spPr>
            <a:xfrm flipH="1">
              <a:off x="4565876" y="1904986"/>
              <a:ext cx="200162" cy="4698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7C76E6B6-13EC-F249-897A-7421A34EC2C0}"/>
                </a:ext>
              </a:extLst>
            </p:cNvPr>
            <p:cNvCxnSpPr>
              <a:cxnSpLocks/>
              <a:stCxn id="51" idx="2"/>
              <a:endCxn id="167" idx="0"/>
            </p:cNvCxnSpPr>
            <p:nvPr/>
          </p:nvCxnSpPr>
          <p:spPr>
            <a:xfrm>
              <a:off x="5411719" y="2097249"/>
              <a:ext cx="5474" cy="2665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96B4BC9A-624B-3D47-8AC2-D1C9092F4DF3}"/>
                </a:ext>
              </a:extLst>
            </p:cNvPr>
            <p:cNvCxnSpPr>
              <a:cxnSpLocks/>
              <a:stCxn id="52" idx="3"/>
              <a:endCxn id="163" idx="0"/>
            </p:cNvCxnSpPr>
            <p:nvPr/>
          </p:nvCxnSpPr>
          <p:spPr>
            <a:xfrm>
              <a:off x="6057398" y="1904986"/>
              <a:ext cx="211112" cy="4530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6D711D6B-7853-8D40-8D63-9F5CCCBFEB0B}"/>
                </a:ext>
              </a:extLst>
            </p:cNvPr>
            <p:cNvCxnSpPr>
              <a:cxnSpLocks/>
              <a:stCxn id="138" idx="1"/>
              <a:endCxn id="175" idx="0"/>
            </p:cNvCxnSpPr>
            <p:nvPr/>
          </p:nvCxnSpPr>
          <p:spPr>
            <a:xfrm flipH="1">
              <a:off x="9747928" y="1852559"/>
              <a:ext cx="198694" cy="4984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>
              <a:extLst>
                <a:ext uri="{FF2B5EF4-FFF2-40B4-BE49-F238E27FC236}">
                  <a16:creationId xmlns:a16="http://schemas.microsoft.com/office/drawing/2014/main" id="{21267B69-9C07-174F-BF43-CC16052079C5}"/>
                </a:ext>
              </a:extLst>
            </p:cNvPr>
            <p:cNvCxnSpPr>
              <a:cxnSpLocks/>
              <a:stCxn id="139" idx="2"/>
              <a:endCxn id="177" idx="0"/>
            </p:cNvCxnSpPr>
            <p:nvPr/>
          </p:nvCxnSpPr>
          <p:spPr>
            <a:xfrm>
              <a:off x="10592302" y="2044823"/>
              <a:ext cx="6942" cy="29514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E12B830F-F4CB-BC4E-8C5C-E5BB8836E944}"/>
                </a:ext>
              </a:extLst>
            </p:cNvPr>
            <p:cNvCxnSpPr>
              <a:cxnSpLocks/>
              <a:stCxn id="140" idx="3"/>
              <a:endCxn id="173" idx="0"/>
            </p:cNvCxnSpPr>
            <p:nvPr/>
          </p:nvCxnSpPr>
          <p:spPr>
            <a:xfrm>
              <a:off x="11237981" y="1852559"/>
              <a:ext cx="212580" cy="48165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29C58F34-1E68-E347-8601-3ADF2AD83BC7}"/>
                </a:ext>
              </a:extLst>
            </p:cNvPr>
            <p:cNvSpPr txBox="1"/>
            <p:nvPr/>
          </p:nvSpPr>
          <p:spPr>
            <a:xfrm>
              <a:off x="7246179" y="3431330"/>
              <a:ext cx="811470" cy="6923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3200" dirty="0">
                  <a:latin typeface="Fairwater Script" panose="020F0502020204030204" pitchFamily="34" charset="0"/>
                  <a:cs typeface="Fairwater Script" panose="020F0502020204030204" pitchFamily="34" charset="0"/>
                </a:rPr>
                <a:t>ctid</a:t>
              </a:r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D878B3BA-C69F-5A4A-8941-25781641AA50}"/>
                </a:ext>
              </a:extLst>
            </p:cNvPr>
            <p:cNvSpPr/>
            <p:nvPr/>
          </p:nvSpPr>
          <p:spPr>
            <a:xfrm>
              <a:off x="7792077" y="27940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(3,1)</a:t>
              </a:r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6BF63ED2-B4C0-724B-BE92-02A1D7C977B6}"/>
                </a:ext>
              </a:extLst>
            </p:cNvPr>
            <p:cNvSpPr/>
            <p:nvPr/>
          </p:nvSpPr>
          <p:spPr>
            <a:xfrm>
              <a:off x="7393832" y="279661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(2,8)</a:t>
              </a:r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62CA5D53-C885-8E41-9DC6-3CA319E907CF}"/>
                </a:ext>
              </a:extLst>
            </p:cNvPr>
            <p:cNvSpPr/>
            <p:nvPr/>
          </p:nvSpPr>
          <p:spPr>
            <a:xfrm>
              <a:off x="6940761" y="280531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(2,2)</a:t>
              </a:r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EF67D303-7BEF-C547-A7FE-89AC22279C3D}"/>
                </a:ext>
              </a:extLst>
            </p:cNvPr>
            <p:cNvSpPr/>
            <p:nvPr/>
          </p:nvSpPr>
          <p:spPr>
            <a:xfrm>
              <a:off x="6542516" y="280789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(2,1)</a:t>
              </a:r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4369248D-1854-504B-80BD-C214707F8E4B}"/>
                </a:ext>
              </a:extLst>
            </p:cNvPr>
            <p:cNvSpPr/>
            <p:nvPr/>
          </p:nvSpPr>
          <p:spPr>
            <a:xfrm>
              <a:off x="8643394" y="2788167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(4,1)</a:t>
              </a:r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B9FDBC7-875B-0B43-B7EA-68C7A3396725}"/>
                </a:ext>
              </a:extLst>
            </p:cNvPr>
            <p:cNvSpPr/>
            <p:nvPr/>
          </p:nvSpPr>
          <p:spPr>
            <a:xfrm>
              <a:off x="8245149" y="2790743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(3,2)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B5E4951A-7768-144D-807E-900FC88E055D}"/>
                </a:ext>
              </a:extLst>
            </p:cNvPr>
            <p:cNvSpPr/>
            <p:nvPr/>
          </p:nvSpPr>
          <p:spPr>
            <a:xfrm>
              <a:off x="5207474" y="281022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(1,3)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CDF06984-6927-4748-BCB9-D6E549D3060B}"/>
                </a:ext>
              </a:extLst>
            </p:cNvPr>
            <p:cNvSpPr/>
            <p:nvPr/>
          </p:nvSpPr>
          <p:spPr>
            <a:xfrm>
              <a:off x="4809229" y="281280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59C20217-BDF3-2E41-AE60-C5B970AB9491}"/>
                </a:ext>
              </a:extLst>
            </p:cNvPr>
            <p:cNvSpPr/>
            <p:nvPr/>
          </p:nvSpPr>
          <p:spPr>
            <a:xfrm>
              <a:off x="4356157" y="2821509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076F6E9E-8309-A140-AF76-9C78CFE763DF}"/>
                </a:ext>
              </a:extLst>
            </p:cNvPr>
            <p:cNvSpPr/>
            <p:nvPr/>
          </p:nvSpPr>
          <p:spPr>
            <a:xfrm>
              <a:off x="3957913" y="2824085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(1,1)</a:t>
              </a:r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7478833D-CD52-2D44-A8CE-FAFF6949D355}"/>
                </a:ext>
              </a:extLst>
            </p:cNvPr>
            <p:cNvSpPr/>
            <p:nvPr/>
          </p:nvSpPr>
          <p:spPr>
            <a:xfrm>
              <a:off x="6058791" y="280436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(1,8)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FC58FF1F-170D-1E4A-8F5A-8472F0559289}"/>
                </a:ext>
              </a:extLst>
            </p:cNvPr>
            <p:cNvSpPr/>
            <p:nvPr/>
          </p:nvSpPr>
          <p:spPr>
            <a:xfrm>
              <a:off x="5660546" y="28069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0458E446-2D78-B64D-BD44-C50A8D689108}"/>
                </a:ext>
              </a:extLst>
            </p:cNvPr>
            <p:cNvSpPr/>
            <p:nvPr/>
          </p:nvSpPr>
          <p:spPr>
            <a:xfrm>
              <a:off x="10389526" y="278593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(5,1)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1E6B903E-F54A-014A-8261-1AEB8DA4DFAE}"/>
                </a:ext>
              </a:extLst>
            </p:cNvPr>
            <p:cNvSpPr/>
            <p:nvPr/>
          </p:nvSpPr>
          <p:spPr>
            <a:xfrm>
              <a:off x="9991281" y="278851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(4,8)</a:t>
              </a:r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316624D4-BC06-7249-B4A3-24EDB0FC9AC8}"/>
                </a:ext>
              </a:extLst>
            </p:cNvPr>
            <p:cNvSpPr/>
            <p:nvPr/>
          </p:nvSpPr>
          <p:spPr>
            <a:xfrm>
              <a:off x="9538210" y="279721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(4,7)</a:t>
              </a:r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A15E410E-6543-1B45-B238-0E2BEF939460}"/>
                </a:ext>
              </a:extLst>
            </p:cNvPr>
            <p:cNvSpPr/>
            <p:nvPr/>
          </p:nvSpPr>
          <p:spPr>
            <a:xfrm>
              <a:off x="9139965" y="279979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(4,3)</a:t>
              </a:r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DCE7D3E1-3EB5-7A48-BAFA-5B7839EBD121}"/>
                </a:ext>
              </a:extLst>
            </p:cNvPr>
            <p:cNvSpPr/>
            <p:nvPr/>
          </p:nvSpPr>
          <p:spPr>
            <a:xfrm>
              <a:off x="11240843" y="278007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(7,2)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B40E132D-0587-5A4B-B59C-4FF4FA8EDF53}"/>
                </a:ext>
              </a:extLst>
            </p:cNvPr>
            <p:cNvSpPr/>
            <p:nvPr/>
          </p:nvSpPr>
          <p:spPr>
            <a:xfrm>
              <a:off x="10842598" y="278264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968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8"/>
          <p:cNvSpPr txBox="1"/>
          <p:nvPr/>
        </p:nvSpPr>
        <p:spPr>
          <a:xfrm>
            <a:off x="180000" y="900000"/>
            <a:ext cx="11839895" cy="44217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admin (id);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3" name="Google Shape;283;p28"/>
          <p:cNvSpPr txBox="1"/>
          <p:nvPr/>
        </p:nvSpPr>
        <p:spPr>
          <a:xfrm>
            <a:off x="176051" y="3649704"/>
            <a:ext cx="11839895" cy="2412966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admin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&gt; 100000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AND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&lt;100010;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 Only Scan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using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</a:t>
            </a:r>
            <a:r>
              <a:rPr lang="en-US" sz="16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 </a:t>
            </a:r>
            <a:r>
              <a:rPr lang="en-US" sz="16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admin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(cost=0.56..99.20 rows=25 width=15)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Index Cond: ((id &gt; 100000) AND (id &lt; 100010))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(2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b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</a:br>
            <a:endParaRPr sz="16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84" name="Google Shape;284;p28"/>
          <p:cNvSpPr txBox="1"/>
          <p:nvPr/>
        </p:nvSpPr>
        <p:spPr>
          <a:xfrm>
            <a:off x="176051" y="1566453"/>
            <a:ext cx="11839895" cy="1841528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6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admin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&gt; 100000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AND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&lt;100010;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 Scan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using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on admin  (cost=0.56..99.20 rows=25 width=19)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Index Cond: ((id &gt; 100000) AND (id &lt; 100010))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(2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0E3919-2244-6C40-AA92-BCC2DD286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Only Scans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88937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B-Tree Index (Index Only Scans)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05543"/>
            <a:ext cx="3642656" cy="2449286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 id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id = 8;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8 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EEA2E55-984D-7F4D-9DA7-31E41E36B89C}"/>
              </a:ext>
            </a:extLst>
          </p:cNvPr>
          <p:cNvGrpSpPr/>
          <p:nvPr/>
        </p:nvGrpSpPr>
        <p:grpSpPr>
          <a:xfrm>
            <a:off x="0" y="3632281"/>
            <a:ext cx="11858773" cy="2810162"/>
            <a:chOff x="138113" y="3429000"/>
            <a:chExt cx="11858773" cy="2810162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CAB98BE-E264-E642-BDB5-7A7C9455F6AC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ECAC4CD-AF6F-4746-BC23-9727DAE93835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1BBD023-DB80-0544-B291-4095C49BEA53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1E0481D4-26C8-1C4C-8960-C85BC09706C5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C3CDCE3D-CD14-2148-AC24-F37C8F350371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18D78E-E96A-E74D-A4EC-FDE6B7F49520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58000B7-D620-D347-9587-6593139ED753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E641C925-8B42-164F-B419-AB548194A95A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06" name="Straight Arrow Connector 105">
                <a:extLst>
                  <a:ext uri="{FF2B5EF4-FFF2-40B4-BE49-F238E27FC236}">
                    <a16:creationId xmlns:a16="http://schemas.microsoft.com/office/drawing/2014/main" id="{E676C3BF-8A1D-9148-8ED7-10442F8A2DF6}"/>
                  </a:ext>
                </a:extLst>
              </p:cNvPr>
              <p:cNvCxnSpPr>
                <a:cxnSpLocks/>
                <a:stCxn id="108" idx="3"/>
                <a:endCxn id="104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>
                <a:extLst>
                  <a:ext uri="{FF2B5EF4-FFF2-40B4-BE49-F238E27FC236}">
                    <a16:creationId xmlns:a16="http://schemas.microsoft.com/office/drawing/2014/main" id="{C6D377EB-9A26-C94D-AA6A-E322984D017F}"/>
                  </a:ext>
                </a:extLst>
              </p:cNvPr>
              <p:cNvCxnSpPr>
                <a:cxnSpLocks/>
                <a:stCxn id="104" idx="3"/>
                <a:endCxn id="105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62F6B5A-C550-384A-84D8-FD7506AF5C0C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E7699FA8-0242-E84B-9B50-6CC5DBD32F3E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C9F49931-60CE-8B4B-8B8B-45F377A74CFA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AFF9960-84A0-5140-BAEB-E56C30C2A388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73BC929-E133-CA46-97C5-1069E7A1F2B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7E361342-2616-154F-8A17-7503301ECE7B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86E2E112-B2B3-3C4D-9E34-8146BC6A481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95FDE555-CA48-A841-9B59-CD3817D48814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5F98A65-0E3B-2F4B-AF3A-AC23A9707E3C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C43BB69E-6397-0D41-BA5D-BC555324E4E8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95539991-12F8-F041-ADEF-5DE85A55FE30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169FFFDF-ECF0-1848-A9A4-4F48B4D35D2A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0B5C49D0-5263-8547-8F14-B9B84211BDE6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8F277BEF-A5E8-E943-97A3-BC5A87DCE689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EBC0DEE5-2285-0545-8732-934E8E8EB2E1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A5E6300-5040-6240-BD17-CC169A91FDF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3637465-11A8-A14A-8BE1-EE0E8D330C00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25" name="Left Brace 124">
                <a:extLst>
                  <a:ext uri="{FF2B5EF4-FFF2-40B4-BE49-F238E27FC236}">
                    <a16:creationId xmlns:a16="http://schemas.microsoft.com/office/drawing/2014/main" id="{AAB2DC91-FCF6-0941-B45D-00ED681EB9C4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3763DC6-30F9-5E4E-8A7A-AAEFD0F5CEA2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56938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27" name="Left Brace 126">
                <a:extLst>
                  <a:ext uri="{FF2B5EF4-FFF2-40B4-BE49-F238E27FC236}">
                    <a16:creationId xmlns:a16="http://schemas.microsoft.com/office/drawing/2014/main" id="{6B832F27-ABB2-4C45-97D5-4A6DDF4F8747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28" name="Curved Connector 127">
                <a:extLst>
                  <a:ext uri="{FF2B5EF4-FFF2-40B4-BE49-F238E27FC236}">
                    <a16:creationId xmlns:a16="http://schemas.microsoft.com/office/drawing/2014/main" id="{DF834A60-E87A-BE4B-B7B3-A4F5C5D306AB}"/>
                  </a:ext>
                </a:extLst>
              </p:cNvPr>
              <p:cNvCxnSpPr>
                <a:cxnSpLocks/>
                <a:stCxn id="108" idx="2"/>
                <a:endCxn id="109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Curved Connector 128">
                <a:extLst>
                  <a:ext uri="{FF2B5EF4-FFF2-40B4-BE49-F238E27FC236}">
                    <a16:creationId xmlns:a16="http://schemas.microsoft.com/office/drawing/2014/main" id="{5CCFDD6A-287E-6744-AD77-C3D698B4C390}"/>
                  </a:ext>
                </a:extLst>
              </p:cNvPr>
              <p:cNvCxnSpPr>
                <a:cxnSpLocks/>
                <a:stCxn id="104" idx="2"/>
                <a:endCxn id="119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Curved Connector 129">
                <a:extLst>
                  <a:ext uri="{FF2B5EF4-FFF2-40B4-BE49-F238E27FC236}">
                    <a16:creationId xmlns:a16="http://schemas.microsoft.com/office/drawing/2014/main" id="{A87D5C89-FE4D-DD4E-9C93-A1308241C1A6}"/>
                  </a:ext>
                </a:extLst>
              </p:cNvPr>
              <p:cNvCxnSpPr>
                <a:cxnSpLocks/>
                <a:stCxn id="105" idx="2"/>
                <a:endCxn id="122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Left Brace 130">
                <a:extLst>
                  <a:ext uri="{FF2B5EF4-FFF2-40B4-BE49-F238E27FC236}">
                    <a16:creationId xmlns:a16="http://schemas.microsoft.com/office/drawing/2014/main" id="{A749EE69-0ADD-334B-8F4B-7093DC32B10C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2B554D-EF8F-1146-B005-95CA282D442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59" name="Right Brace 58">
              <a:extLst>
                <a:ext uri="{FF2B5EF4-FFF2-40B4-BE49-F238E27FC236}">
                  <a16:creationId xmlns:a16="http://schemas.microsoft.com/office/drawing/2014/main" id="{46E02D31-FF81-9546-A990-A3743A23D1E3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0" name="Right Brace 59">
              <a:extLst>
                <a:ext uri="{FF2B5EF4-FFF2-40B4-BE49-F238E27FC236}">
                  <a16:creationId xmlns:a16="http://schemas.microsoft.com/office/drawing/2014/main" id="{667AC291-D552-EA43-A23C-9D17D867585D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AC2EA611-BD09-3342-883A-5DBDFAC01F62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E21CF8C-EE25-814B-9D5E-77B9973EAC3E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1041F010-5D1F-834E-8CA0-5D9952BF730A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FCF2AA3-8E24-C742-AF6D-B0C184703EB6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05E6F521-AE7C-9D4B-A1C2-AB1FE88CA26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3CFF57F4-1D1D-FC44-A5FB-DFA2857BDC49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225DEC89-CC8D-5A4A-8146-77EF2300DFF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006AA30-F03C-1845-976E-AF7223378E46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DFC8C20C-36E8-A84A-9320-B7FFEE2C49DF}"/>
                  </a:ext>
                </a:extLst>
              </p:cNvPr>
              <p:cNvCxnSpPr>
                <a:cxnSpLocks/>
                <a:stCxn id="74" idx="3"/>
                <a:endCxn id="70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6FFF32D5-BC4B-8B4F-86C1-BC4C4DD0BA01}"/>
                  </a:ext>
                </a:extLst>
              </p:cNvPr>
              <p:cNvCxnSpPr>
                <a:cxnSpLocks/>
                <a:stCxn id="70" idx="3"/>
                <a:endCxn id="71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1D231434-C357-E640-A674-BD9C63ADF046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ECAD7284-C933-D945-B727-325E1A59D350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5B6B3E1-2628-F14E-A8EE-D646EE13D36F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DF2347F-4F96-F64D-A6C1-A2D44AB5EE9D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95DF3F0-40A6-BD42-976E-59027146F01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1D51292-3B06-8B4D-8B0A-397EFB2881B8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C6CB633-5FA8-5341-ABF2-9032F52FE85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9964CD6C-A4FE-9C44-94A8-0A0F8077F745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5632C792-9BC0-F941-BA34-2B654D12A29A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0AC2D33-281A-DF4E-B885-DC409BBC87C1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A0ED138-E648-F448-AC80-8174BB68A50F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6B75369-6B78-9A46-B314-D64E8F7D184B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36CA49D-0135-CD46-A2AD-708DEF3134D2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883F1E44-ACAC-F44F-9ECE-5101AF76E6DB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7A36527-74D4-9843-BF57-76216FDA33D5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61AD198-A955-3841-82EC-641A140B6B0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B578A2E3-469A-7A41-8BAF-F82758A90622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91" name="Left Brace 90">
                <a:extLst>
                  <a:ext uri="{FF2B5EF4-FFF2-40B4-BE49-F238E27FC236}">
                    <a16:creationId xmlns:a16="http://schemas.microsoft.com/office/drawing/2014/main" id="{C16480F7-CD2F-F14C-B514-EDEB920CCAB2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5B68B3EC-5FB1-4247-9ACD-88A2C191C1D1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56938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93" name="Left Brace 92">
                <a:extLst>
                  <a:ext uri="{FF2B5EF4-FFF2-40B4-BE49-F238E27FC236}">
                    <a16:creationId xmlns:a16="http://schemas.microsoft.com/office/drawing/2014/main" id="{5DA591F0-1518-9946-AAFE-3F53BCC74442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94" name="Curved Connector 93">
                <a:extLst>
                  <a:ext uri="{FF2B5EF4-FFF2-40B4-BE49-F238E27FC236}">
                    <a16:creationId xmlns:a16="http://schemas.microsoft.com/office/drawing/2014/main" id="{A6516860-7A37-274E-B920-AFD26DA080B6}"/>
                  </a:ext>
                </a:extLst>
              </p:cNvPr>
              <p:cNvCxnSpPr>
                <a:stCxn id="74" idx="2"/>
                <a:endCxn id="75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Curved Connector 94">
                <a:extLst>
                  <a:ext uri="{FF2B5EF4-FFF2-40B4-BE49-F238E27FC236}">
                    <a16:creationId xmlns:a16="http://schemas.microsoft.com/office/drawing/2014/main" id="{361E81FD-F4DE-294F-84FC-7B6AD0D40EC8}"/>
                  </a:ext>
                </a:extLst>
              </p:cNvPr>
              <p:cNvCxnSpPr>
                <a:stCxn id="70" idx="2"/>
                <a:endCxn id="85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Curved Connector 95">
                <a:extLst>
                  <a:ext uri="{FF2B5EF4-FFF2-40B4-BE49-F238E27FC236}">
                    <a16:creationId xmlns:a16="http://schemas.microsoft.com/office/drawing/2014/main" id="{7FCCEEB5-0DBB-1244-B649-BF9214473C0C}"/>
                  </a:ext>
                </a:extLst>
              </p:cNvPr>
              <p:cNvCxnSpPr>
                <a:stCxn id="71" idx="2"/>
                <a:endCxn id="88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Left Brace 96">
                <a:extLst>
                  <a:ext uri="{FF2B5EF4-FFF2-40B4-BE49-F238E27FC236}">
                    <a16:creationId xmlns:a16="http://schemas.microsoft.com/office/drawing/2014/main" id="{BE3BBF7A-3253-4C4F-9286-412E0416E0B7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942546F7-03BC-8844-827F-E678228F973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F40395-1D27-3C40-A359-98D265406FBD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C3BA778-A80F-9F45-812F-4579A6154C55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0F0B165E-867F-B041-B6F7-BF9BE7287397}"/>
              </a:ext>
            </a:extLst>
          </p:cNvPr>
          <p:cNvGrpSpPr/>
          <p:nvPr/>
        </p:nvGrpSpPr>
        <p:grpSpPr>
          <a:xfrm>
            <a:off x="4003689" y="946133"/>
            <a:ext cx="7647065" cy="2232502"/>
            <a:chOff x="3957913" y="974708"/>
            <a:chExt cx="7692841" cy="2643256"/>
          </a:xfrm>
        </p:grpSpPr>
        <p:sp>
          <p:nvSpPr>
            <p:cNvPr id="236" name="Left Brace 235">
              <a:extLst>
                <a:ext uri="{FF2B5EF4-FFF2-40B4-BE49-F238E27FC236}">
                  <a16:creationId xmlns:a16="http://schemas.microsoft.com/office/drawing/2014/main" id="{30A222A9-A1C7-3445-8E28-BBDDBC17183A}"/>
                </a:ext>
              </a:extLst>
            </p:cNvPr>
            <p:cNvSpPr/>
            <p:nvPr/>
          </p:nvSpPr>
          <p:spPr>
            <a:xfrm rot="16200000">
              <a:off x="7718596" y="-494005"/>
              <a:ext cx="133273" cy="7654639"/>
            </a:xfrm>
            <a:prstGeom prst="leftBrace">
              <a:avLst>
                <a:gd name="adj1" fmla="val 8333"/>
                <a:gd name="adj2" fmla="val 48913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BE32805-9BAF-3444-8C1B-5BDA10FA68C6}"/>
                </a:ext>
              </a:extLst>
            </p:cNvPr>
            <p:cNvGrpSpPr/>
            <p:nvPr/>
          </p:nvGrpSpPr>
          <p:grpSpPr>
            <a:xfrm>
              <a:off x="7331162" y="974708"/>
              <a:ext cx="1291359" cy="384527"/>
              <a:chOff x="5476461" y="3985591"/>
              <a:chExt cx="1858617" cy="447261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88CC37F-15D8-3941-B036-8CF8A6CAB3AF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8E47C19-E01E-7C49-8E19-8849999D729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30C7BB0-8D07-EB4C-9A61-3327E442F536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4C18A703-9C32-F045-8A6F-B5FF00BD26D7}"/>
                </a:ext>
              </a:extLst>
            </p:cNvPr>
            <p:cNvGrpSpPr/>
            <p:nvPr/>
          </p:nvGrpSpPr>
          <p:grpSpPr>
            <a:xfrm>
              <a:off x="4766039" y="1712722"/>
              <a:ext cx="1291359" cy="384527"/>
              <a:chOff x="5476461" y="3985591"/>
              <a:chExt cx="1858617" cy="447261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2F4C775-7BC3-2A41-B2B7-DD98FFFAD6FE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E5162C5-C6E9-A843-9E0A-4AC090C5DA05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16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EDE5682-5141-364C-A85E-41ED7B9686F4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32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2851CB6-D956-E147-82F5-A63FA5654D33}"/>
                </a:ext>
              </a:extLst>
            </p:cNvPr>
            <p:cNvGrpSpPr/>
            <p:nvPr/>
          </p:nvGrpSpPr>
          <p:grpSpPr>
            <a:xfrm>
              <a:off x="7338067" y="1677104"/>
              <a:ext cx="1291359" cy="384527"/>
              <a:chOff x="5476461" y="3985591"/>
              <a:chExt cx="1858617" cy="447261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73734630-BEC3-AE4E-9AD2-6FABBFA451E7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93DB5D4-3FA9-B043-ADCB-FC0C1EEEBA8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53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8CFD708-E784-8045-894D-7B54D06C8ED0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58</a:t>
                </a: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6D2DA79-83C4-BB4B-9A10-685115B766EA}"/>
                </a:ext>
              </a:extLst>
            </p:cNvPr>
            <p:cNvGrpSpPr/>
            <p:nvPr/>
          </p:nvGrpSpPr>
          <p:grpSpPr>
            <a:xfrm>
              <a:off x="9946622" y="1660295"/>
              <a:ext cx="1291359" cy="384527"/>
              <a:chOff x="5476461" y="3985591"/>
              <a:chExt cx="1858617" cy="447261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8D3CBD5-BFB0-0A4A-9D77-57486B0F1E4B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F1E90AB2-18A6-4541-912A-CC31E8BE7562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74</a:t>
                </a: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4C995DB-6CD6-6F44-BE4F-929CECEBB833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100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A713886-61C1-E747-9523-A27DA0AF0A9B}"/>
                </a:ext>
              </a:extLst>
            </p:cNvPr>
            <p:cNvGrpSpPr/>
            <p:nvPr/>
          </p:nvGrpSpPr>
          <p:grpSpPr>
            <a:xfrm>
              <a:off x="6552041" y="2342151"/>
              <a:ext cx="2501265" cy="383787"/>
              <a:chOff x="4945139" y="5748699"/>
              <a:chExt cx="3870338" cy="471001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6D8FCB7C-A454-8F41-A6B4-28BC71AEAC0F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35" name="Rectangle 134">
                  <a:extLst>
                    <a:ext uri="{FF2B5EF4-FFF2-40B4-BE49-F238E27FC236}">
                      <a16:creationId xmlns:a16="http://schemas.microsoft.com/office/drawing/2014/main" id="{01E8AE6B-3F8F-5746-8283-30216F509B6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54</a:t>
                  </a:r>
                </a:p>
              </p:txBody>
            </p:sp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FEA8F39F-9DCA-AC4E-B837-C2D76D881688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53</a:t>
                  </a:r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761CE060-B87C-7548-B01F-E6777B1D5AE3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4" name="Rectangle 143">
                  <a:extLst>
                    <a:ext uri="{FF2B5EF4-FFF2-40B4-BE49-F238E27FC236}">
                      <a16:creationId xmlns:a16="http://schemas.microsoft.com/office/drawing/2014/main" id="{ABBE033F-CBD2-284B-B694-B45F6EE5B023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39</a:t>
                  </a:r>
                </a:p>
              </p:txBody>
            </p:sp>
            <p:sp>
              <p:nvSpPr>
                <p:cNvPr id="145" name="Rectangle 144">
                  <a:extLst>
                    <a:ext uri="{FF2B5EF4-FFF2-40B4-BE49-F238E27FC236}">
                      <a16:creationId xmlns:a16="http://schemas.microsoft.com/office/drawing/2014/main" id="{5978DB13-BB91-8346-864F-C81845A7661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36</a:t>
                  </a:r>
                </a:p>
              </p:txBody>
            </p: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C5A94C0B-DEC8-C247-B90F-EC8DD3415CB9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3D52D30E-5AA6-1B4C-9243-783316A5E58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60</a:t>
                  </a: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C1F57027-C59D-3F4B-8F41-49855B85FC99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58</a:t>
                  </a:r>
                </a:p>
              </p:txBody>
            </p:sp>
          </p:grp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F366057B-3FB3-3E44-846C-380E845C192C}"/>
                </a:ext>
              </a:extLst>
            </p:cNvPr>
            <p:cNvGrpSpPr/>
            <p:nvPr/>
          </p:nvGrpSpPr>
          <p:grpSpPr>
            <a:xfrm>
              <a:off x="3967437" y="2358031"/>
              <a:ext cx="2501265" cy="383785"/>
              <a:chOff x="4945138" y="5748699"/>
              <a:chExt cx="3870339" cy="470999"/>
            </a:xfrm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40917D7-5C2D-F947-8F9D-8FAC39BD3C45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6AA31A6E-CFE4-2C43-950F-8FF223A2163B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19</a:t>
                  </a:r>
                </a:p>
              </p:txBody>
            </p:sp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CE9C4B4D-487D-C744-899A-87FA6DD6A0BA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16</a:t>
                  </a:r>
                </a:p>
              </p:txBody>
            </p:sp>
          </p:grp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DEBC683B-F9A2-7A46-A51B-FA40144079B9}"/>
                  </a:ext>
                </a:extLst>
              </p:cNvPr>
              <p:cNvGrpSpPr/>
              <p:nvPr/>
            </p:nvGrpSpPr>
            <p:grpSpPr>
              <a:xfrm>
                <a:off x="4945138" y="5769339"/>
                <a:ext cx="1235765" cy="450359"/>
                <a:chOff x="6262425" y="5755763"/>
                <a:chExt cx="1235765" cy="450359"/>
              </a:xfrm>
            </p:grpSpPr>
            <p:sp>
              <p:nvSpPr>
                <p:cNvPr id="165" name="Rectangle 164">
                  <a:extLst>
                    <a:ext uri="{FF2B5EF4-FFF2-40B4-BE49-F238E27FC236}">
                      <a16:creationId xmlns:a16="http://schemas.microsoft.com/office/drawing/2014/main" id="{9225AF88-5B7B-FE48-9D9A-7EB4F7617980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9</a:t>
                  </a:r>
                </a:p>
              </p:txBody>
            </p:sp>
            <p:sp>
              <p:nvSpPr>
                <p:cNvPr id="166" name="Rectangle 165">
                  <a:extLst>
                    <a:ext uri="{FF2B5EF4-FFF2-40B4-BE49-F238E27FC236}">
                      <a16:creationId xmlns:a16="http://schemas.microsoft.com/office/drawing/2014/main" id="{291288CE-68EB-BD45-ACD3-927368D51CE1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8</a:t>
                  </a:r>
                </a:p>
              </p:txBody>
            </p: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9ED70C84-BCCB-144D-8959-8A45AB5403AC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7614697E-9E68-A44A-AB2B-2296B797C16F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347</a:t>
                  </a: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B83D1FF-883B-9145-B9F8-A0E7CDFDD90B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32</a:t>
                  </a:r>
                </a:p>
              </p:txBody>
            </p:sp>
          </p:grp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53BF5873-0031-BD40-A5D8-459985038454}"/>
                </a:ext>
              </a:extLst>
            </p:cNvPr>
            <p:cNvGrpSpPr/>
            <p:nvPr/>
          </p:nvGrpSpPr>
          <p:grpSpPr>
            <a:xfrm>
              <a:off x="9149489" y="2334210"/>
              <a:ext cx="2501265" cy="383787"/>
              <a:chOff x="4945139" y="5748699"/>
              <a:chExt cx="3870338" cy="471001"/>
            </a:xfrm>
          </p:grpSpPr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C9EEE839-11DD-3447-8D0C-9F48727D1D18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7" name="Rectangle 176">
                  <a:extLst>
                    <a:ext uri="{FF2B5EF4-FFF2-40B4-BE49-F238E27FC236}">
                      <a16:creationId xmlns:a16="http://schemas.microsoft.com/office/drawing/2014/main" id="{588F3516-082F-3548-827B-5F5904D62F5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75</a:t>
                  </a:r>
                </a:p>
              </p:txBody>
            </p:sp>
            <p:sp>
              <p:nvSpPr>
                <p:cNvPr id="178" name="Rectangle 177">
                  <a:extLst>
                    <a:ext uri="{FF2B5EF4-FFF2-40B4-BE49-F238E27FC236}">
                      <a16:creationId xmlns:a16="http://schemas.microsoft.com/office/drawing/2014/main" id="{14C64E6B-3EE7-AC4F-BCDF-05C3BA92E9E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74</a:t>
                  </a:r>
                </a:p>
              </p:txBody>
            </p: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36D0EB2A-78E1-984F-AC4E-6A4445654C8E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85D4E349-C7CB-7B4C-8A74-69970BBED469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70</a:t>
                  </a:r>
                </a:p>
              </p:txBody>
            </p:sp>
            <p:sp>
              <p:nvSpPr>
                <p:cNvPr id="176" name="Rectangle 175">
                  <a:extLst>
                    <a:ext uri="{FF2B5EF4-FFF2-40B4-BE49-F238E27FC236}">
                      <a16:creationId xmlns:a16="http://schemas.microsoft.com/office/drawing/2014/main" id="{544CF471-D747-4D4B-B0BD-3B7F5C1BFC90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69</a:t>
                  </a:r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9FFC0F4C-9E74-3B48-9EDA-5B0DA64AE8F5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A7EEE791-A14E-C74D-BBA4-AA89835BEADA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105</a:t>
                  </a: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2DD5392E-A17B-444C-A69A-454115D8BF33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100</a:t>
                  </a:r>
                </a:p>
              </p:txBody>
            </p:sp>
          </p:grpSp>
        </p:grpSp>
        <p:cxnSp>
          <p:nvCxnSpPr>
            <p:cNvPr id="179" name="Elbow Connector 178">
              <a:extLst>
                <a:ext uri="{FF2B5EF4-FFF2-40B4-BE49-F238E27FC236}">
                  <a16:creationId xmlns:a16="http://schemas.microsoft.com/office/drawing/2014/main" id="{07C782D2-7A95-F543-AC02-F109AEE80FC6}"/>
                </a:ext>
              </a:extLst>
            </p:cNvPr>
            <p:cNvCxnSpPr>
              <a:cxnSpLocks/>
              <a:stCxn id="2" idx="1"/>
              <a:endCxn id="51" idx="0"/>
            </p:cNvCxnSpPr>
            <p:nvPr/>
          </p:nvCxnSpPr>
          <p:spPr>
            <a:xfrm rot="10800000" flipV="1">
              <a:off x="5411719" y="1166971"/>
              <a:ext cx="1919443" cy="545750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Elbow Connector 183">
              <a:extLst>
                <a:ext uri="{FF2B5EF4-FFF2-40B4-BE49-F238E27FC236}">
                  <a16:creationId xmlns:a16="http://schemas.microsoft.com/office/drawing/2014/main" id="{DEA3F79F-5F17-DF4F-B0B0-0E1BBFDA78DE}"/>
                </a:ext>
              </a:extLst>
            </p:cNvPr>
            <p:cNvCxnSpPr>
              <a:cxnSpLocks/>
              <a:stCxn id="9" idx="3"/>
              <a:endCxn id="138" idx="1"/>
            </p:cNvCxnSpPr>
            <p:nvPr/>
          </p:nvCxnSpPr>
          <p:spPr>
            <a:xfrm>
              <a:off x="8622521" y="1166972"/>
              <a:ext cx="1324101" cy="68558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D29F5941-3FC5-DF4C-9BB8-9C493042F7E1}"/>
                </a:ext>
              </a:extLst>
            </p:cNvPr>
            <p:cNvCxnSpPr>
              <a:stCxn id="7" idx="2"/>
              <a:endCxn id="55" idx="0"/>
            </p:cNvCxnSpPr>
            <p:nvPr/>
          </p:nvCxnSpPr>
          <p:spPr>
            <a:xfrm>
              <a:off x="7976842" y="1359235"/>
              <a:ext cx="6906" cy="3178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5B0DAD24-0006-8546-854E-EFAE4038F1FE}"/>
                </a:ext>
              </a:extLst>
            </p:cNvPr>
            <p:cNvCxnSpPr>
              <a:cxnSpLocks/>
              <a:stCxn id="54" idx="1"/>
              <a:endCxn id="144" idx="0"/>
            </p:cNvCxnSpPr>
            <p:nvPr/>
          </p:nvCxnSpPr>
          <p:spPr>
            <a:xfrm flipH="1">
              <a:off x="7150480" y="1869368"/>
              <a:ext cx="187588" cy="4896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>
              <a:extLst>
                <a:ext uri="{FF2B5EF4-FFF2-40B4-BE49-F238E27FC236}">
                  <a16:creationId xmlns:a16="http://schemas.microsoft.com/office/drawing/2014/main" id="{0F231565-FAEF-9D40-B7E2-4308F950ACF0}"/>
                </a:ext>
              </a:extLst>
            </p:cNvPr>
            <p:cNvCxnSpPr>
              <a:cxnSpLocks/>
              <a:stCxn id="55" idx="2"/>
              <a:endCxn id="135" idx="0"/>
            </p:cNvCxnSpPr>
            <p:nvPr/>
          </p:nvCxnSpPr>
          <p:spPr>
            <a:xfrm>
              <a:off x="7983747" y="2061631"/>
              <a:ext cx="18049" cy="2862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B86D92CB-93AA-334F-A92E-0D21AD321292}"/>
                </a:ext>
              </a:extLst>
            </p:cNvPr>
            <p:cNvCxnSpPr>
              <a:cxnSpLocks/>
              <a:stCxn id="56" idx="3"/>
              <a:endCxn id="147" idx="0"/>
            </p:cNvCxnSpPr>
            <p:nvPr/>
          </p:nvCxnSpPr>
          <p:spPr>
            <a:xfrm>
              <a:off x="8629427" y="1869368"/>
              <a:ext cx="223686" cy="47278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7DCBEC08-48A7-6645-A7F2-049C34AE5049}"/>
                </a:ext>
              </a:extLst>
            </p:cNvPr>
            <p:cNvCxnSpPr>
              <a:cxnSpLocks/>
              <a:stCxn id="50" idx="1"/>
              <a:endCxn id="165" idx="0"/>
            </p:cNvCxnSpPr>
            <p:nvPr/>
          </p:nvCxnSpPr>
          <p:spPr>
            <a:xfrm flipH="1">
              <a:off x="4565876" y="1904986"/>
              <a:ext cx="200162" cy="4698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7C76E6B6-13EC-F249-897A-7421A34EC2C0}"/>
                </a:ext>
              </a:extLst>
            </p:cNvPr>
            <p:cNvCxnSpPr>
              <a:cxnSpLocks/>
              <a:stCxn id="51" idx="2"/>
              <a:endCxn id="167" idx="0"/>
            </p:cNvCxnSpPr>
            <p:nvPr/>
          </p:nvCxnSpPr>
          <p:spPr>
            <a:xfrm>
              <a:off x="5411719" y="2097249"/>
              <a:ext cx="5474" cy="2665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96B4BC9A-624B-3D47-8AC2-D1C9092F4DF3}"/>
                </a:ext>
              </a:extLst>
            </p:cNvPr>
            <p:cNvCxnSpPr>
              <a:cxnSpLocks/>
              <a:stCxn id="52" idx="3"/>
              <a:endCxn id="163" idx="0"/>
            </p:cNvCxnSpPr>
            <p:nvPr/>
          </p:nvCxnSpPr>
          <p:spPr>
            <a:xfrm>
              <a:off x="6057398" y="1904986"/>
              <a:ext cx="211112" cy="4530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6D711D6B-7853-8D40-8D63-9F5CCCBFEB0B}"/>
                </a:ext>
              </a:extLst>
            </p:cNvPr>
            <p:cNvCxnSpPr>
              <a:cxnSpLocks/>
              <a:stCxn id="138" idx="1"/>
              <a:endCxn id="175" idx="0"/>
            </p:cNvCxnSpPr>
            <p:nvPr/>
          </p:nvCxnSpPr>
          <p:spPr>
            <a:xfrm flipH="1">
              <a:off x="9747928" y="1852559"/>
              <a:ext cx="198694" cy="4984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>
              <a:extLst>
                <a:ext uri="{FF2B5EF4-FFF2-40B4-BE49-F238E27FC236}">
                  <a16:creationId xmlns:a16="http://schemas.microsoft.com/office/drawing/2014/main" id="{21267B69-9C07-174F-BF43-CC16052079C5}"/>
                </a:ext>
              </a:extLst>
            </p:cNvPr>
            <p:cNvCxnSpPr>
              <a:cxnSpLocks/>
              <a:stCxn id="139" idx="2"/>
              <a:endCxn id="177" idx="0"/>
            </p:cNvCxnSpPr>
            <p:nvPr/>
          </p:nvCxnSpPr>
          <p:spPr>
            <a:xfrm>
              <a:off x="10592302" y="2044823"/>
              <a:ext cx="6942" cy="29514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E12B830F-F4CB-BC4E-8C5C-E5BB8836E944}"/>
                </a:ext>
              </a:extLst>
            </p:cNvPr>
            <p:cNvCxnSpPr>
              <a:cxnSpLocks/>
              <a:stCxn id="140" idx="3"/>
              <a:endCxn id="173" idx="0"/>
            </p:cNvCxnSpPr>
            <p:nvPr/>
          </p:nvCxnSpPr>
          <p:spPr>
            <a:xfrm>
              <a:off x="11237981" y="1852559"/>
              <a:ext cx="212580" cy="48165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29C58F34-1E68-E347-8601-3ADF2AD83BC7}"/>
                </a:ext>
              </a:extLst>
            </p:cNvPr>
            <p:cNvSpPr txBox="1"/>
            <p:nvPr/>
          </p:nvSpPr>
          <p:spPr>
            <a:xfrm>
              <a:off x="7518798" y="3432739"/>
              <a:ext cx="485634" cy="1852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800" dirty="0">
                  <a:latin typeface="Fairwater Script" panose="020F0502020204030204" pitchFamily="34" charset="0"/>
                  <a:cs typeface="Fairwater Script" panose="020F0502020204030204" pitchFamily="34" charset="0"/>
                </a:rPr>
                <a:t>ctid</a:t>
              </a:r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D878B3BA-C69F-5A4A-8941-25781641AA50}"/>
                </a:ext>
              </a:extLst>
            </p:cNvPr>
            <p:cNvSpPr/>
            <p:nvPr/>
          </p:nvSpPr>
          <p:spPr>
            <a:xfrm>
              <a:off x="7792077" y="27940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(3,1)</a:t>
              </a:r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6BF63ED2-B4C0-724B-BE92-02A1D7C977B6}"/>
                </a:ext>
              </a:extLst>
            </p:cNvPr>
            <p:cNvSpPr/>
            <p:nvPr/>
          </p:nvSpPr>
          <p:spPr>
            <a:xfrm>
              <a:off x="7393832" y="279661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(2,8)</a:t>
              </a:r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62CA5D53-C885-8E41-9DC6-3CA319E907CF}"/>
                </a:ext>
              </a:extLst>
            </p:cNvPr>
            <p:cNvSpPr/>
            <p:nvPr/>
          </p:nvSpPr>
          <p:spPr>
            <a:xfrm>
              <a:off x="6940761" y="280531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(2,2)</a:t>
              </a:r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EF67D303-7BEF-C547-A7FE-89AC22279C3D}"/>
                </a:ext>
              </a:extLst>
            </p:cNvPr>
            <p:cNvSpPr/>
            <p:nvPr/>
          </p:nvSpPr>
          <p:spPr>
            <a:xfrm>
              <a:off x="6542516" y="280789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(2,1)</a:t>
              </a:r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4369248D-1854-504B-80BD-C214707F8E4B}"/>
                </a:ext>
              </a:extLst>
            </p:cNvPr>
            <p:cNvSpPr/>
            <p:nvPr/>
          </p:nvSpPr>
          <p:spPr>
            <a:xfrm>
              <a:off x="8643394" y="2788167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(4,1)</a:t>
              </a:r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B9FDBC7-875B-0B43-B7EA-68C7A3396725}"/>
                </a:ext>
              </a:extLst>
            </p:cNvPr>
            <p:cNvSpPr/>
            <p:nvPr/>
          </p:nvSpPr>
          <p:spPr>
            <a:xfrm>
              <a:off x="8245149" y="2790743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(3,2)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B5E4951A-7768-144D-807E-900FC88E055D}"/>
                </a:ext>
              </a:extLst>
            </p:cNvPr>
            <p:cNvSpPr/>
            <p:nvPr/>
          </p:nvSpPr>
          <p:spPr>
            <a:xfrm>
              <a:off x="5207474" y="281022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(1,3)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CDF06984-6927-4748-BCB9-D6E549D3060B}"/>
                </a:ext>
              </a:extLst>
            </p:cNvPr>
            <p:cNvSpPr/>
            <p:nvPr/>
          </p:nvSpPr>
          <p:spPr>
            <a:xfrm>
              <a:off x="4809229" y="281280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59C20217-BDF3-2E41-AE60-C5B970AB9491}"/>
                </a:ext>
              </a:extLst>
            </p:cNvPr>
            <p:cNvSpPr/>
            <p:nvPr/>
          </p:nvSpPr>
          <p:spPr>
            <a:xfrm>
              <a:off x="4356157" y="2821509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(1,9)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076F6E9E-8309-A140-AF76-9C78CFE763DF}"/>
                </a:ext>
              </a:extLst>
            </p:cNvPr>
            <p:cNvSpPr/>
            <p:nvPr/>
          </p:nvSpPr>
          <p:spPr>
            <a:xfrm>
              <a:off x="3957913" y="2824085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(1,1)</a:t>
              </a:r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7478833D-CD52-2D44-A8CE-FAFF6949D355}"/>
                </a:ext>
              </a:extLst>
            </p:cNvPr>
            <p:cNvSpPr/>
            <p:nvPr/>
          </p:nvSpPr>
          <p:spPr>
            <a:xfrm>
              <a:off x="6058791" y="280436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(1,8)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FC58FF1F-170D-1E4A-8F5A-8472F0559289}"/>
                </a:ext>
              </a:extLst>
            </p:cNvPr>
            <p:cNvSpPr/>
            <p:nvPr/>
          </p:nvSpPr>
          <p:spPr>
            <a:xfrm>
              <a:off x="5660546" y="28069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0458E446-2D78-B64D-BD44-C50A8D689108}"/>
                </a:ext>
              </a:extLst>
            </p:cNvPr>
            <p:cNvSpPr/>
            <p:nvPr/>
          </p:nvSpPr>
          <p:spPr>
            <a:xfrm>
              <a:off x="10389526" y="278593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(5,1)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1E6B903E-F54A-014A-8261-1AEB8DA4DFAE}"/>
                </a:ext>
              </a:extLst>
            </p:cNvPr>
            <p:cNvSpPr/>
            <p:nvPr/>
          </p:nvSpPr>
          <p:spPr>
            <a:xfrm>
              <a:off x="9991281" y="278851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(4,8)</a:t>
              </a:r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316624D4-BC06-7249-B4A3-24EDB0FC9AC8}"/>
                </a:ext>
              </a:extLst>
            </p:cNvPr>
            <p:cNvSpPr/>
            <p:nvPr/>
          </p:nvSpPr>
          <p:spPr>
            <a:xfrm>
              <a:off x="9538210" y="279721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(4,7)</a:t>
              </a:r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A15E410E-6543-1B45-B238-0E2BEF939460}"/>
                </a:ext>
              </a:extLst>
            </p:cNvPr>
            <p:cNvSpPr/>
            <p:nvPr/>
          </p:nvSpPr>
          <p:spPr>
            <a:xfrm>
              <a:off x="9139965" y="279979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(4,3)</a:t>
              </a:r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DCE7D3E1-3EB5-7A48-BAFA-5B7839EBD121}"/>
                </a:ext>
              </a:extLst>
            </p:cNvPr>
            <p:cNvSpPr/>
            <p:nvPr/>
          </p:nvSpPr>
          <p:spPr>
            <a:xfrm>
              <a:off x="11240843" y="278007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(7,2)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B40E132D-0587-5A4B-B59C-4FF4FA8EDF53}"/>
                </a:ext>
              </a:extLst>
            </p:cNvPr>
            <p:cNvSpPr/>
            <p:nvPr/>
          </p:nvSpPr>
          <p:spPr>
            <a:xfrm>
              <a:off x="10842598" y="278264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028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Hash Index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05543"/>
            <a:ext cx="5358104" cy="276307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 id, 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name LIKE ‘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  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16  | 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2DBA42-4685-044F-9748-0DE5CB3A73DF}"/>
              </a:ext>
            </a:extLst>
          </p:cNvPr>
          <p:cNvSpPr/>
          <p:nvPr/>
        </p:nvSpPr>
        <p:spPr>
          <a:xfrm>
            <a:off x="6062284" y="745489"/>
            <a:ext cx="1769841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91F0888-0AF7-AC42-89D8-8C2ABD7AB832}"/>
              </a:ext>
            </a:extLst>
          </p:cNvPr>
          <p:cNvSpPr/>
          <p:nvPr/>
        </p:nvSpPr>
        <p:spPr>
          <a:xfrm>
            <a:off x="6062283" y="1221752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James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B60B90B-451A-744C-8160-98550360494C}"/>
              </a:ext>
            </a:extLst>
          </p:cNvPr>
          <p:cNvSpPr/>
          <p:nvPr/>
        </p:nvSpPr>
        <p:spPr>
          <a:xfrm>
            <a:off x="6062282" y="1679096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Bob William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B234EA9-0D79-9C47-8D09-A24C7332BB9B}"/>
              </a:ext>
            </a:extLst>
          </p:cNvPr>
          <p:cNvSpPr/>
          <p:nvPr/>
        </p:nvSpPr>
        <p:spPr>
          <a:xfrm>
            <a:off x="6078290" y="2125459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83D57A9-7A1D-F74B-927D-7D5490C2C28C}"/>
              </a:ext>
            </a:extLst>
          </p:cNvPr>
          <p:cNvSpPr/>
          <p:nvPr/>
        </p:nvSpPr>
        <p:spPr>
          <a:xfrm>
            <a:off x="6078290" y="2621175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AA57A40-8BDE-9A4C-8F66-98B6C9990E8F}"/>
              </a:ext>
            </a:extLst>
          </p:cNvPr>
          <p:cNvSpPr/>
          <p:nvPr/>
        </p:nvSpPr>
        <p:spPr>
          <a:xfrm>
            <a:off x="6078289" y="3117383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Benjamin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591647B-19A2-5F42-8482-6737940A93D9}"/>
              </a:ext>
            </a:extLst>
          </p:cNvPr>
          <p:cNvSpPr/>
          <p:nvPr/>
        </p:nvSpPr>
        <p:spPr>
          <a:xfrm>
            <a:off x="8879452" y="778027"/>
            <a:ext cx="1395425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0000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0B992D8-5682-F146-84E1-82F0E94499CD}"/>
              </a:ext>
            </a:extLst>
          </p:cNvPr>
          <p:cNvSpPr/>
          <p:nvPr/>
        </p:nvSpPr>
        <p:spPr>
          <a:xfrm>
            <a:off x="8879451" y="1254290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A5E43F8-D2FE-7D4C-9301-2218E55FC52F}"/>
              </a:ext>
            </a:extLst>
          </p:cNvPr>
          <p:cNvSpPr/>
          <p:nvPr/>
        </p:nvSpPr>
        <p:spPr>
          <a:xfrm>
            <a:off x="8879450" y="1711634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0011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3BCD788-79A3-8945-BCC6-9152E5DB64B3}"/>
              </a:ext>
            </a:extLst>
          </p:cNvPr>
          <p:cNvSpPr/>
          <p:nvPr/>
        </p:nvSpPr>
        <p:spPr>
          <a:xfrm>
            <a:off x="8895458" y="2157997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0100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F0E02F5-334B-1444-B979-2D0E79A461EF}"/>
              </a:ext>
            </a:extLst>
          </p:cNvPr>
          <p:cNvSpPr/>
          <p:nvPr/>
        </p:nvSpPr>
        <p:spPr>
          <a:xfrm>
            <a:off x="8895458" y="2653713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0101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62599E-2B4A-B54A-81ED-AD6E01F8FBBF}"/>
              </a:ext>
            </a:extLst>
          </p:cNvPr>
          <p:cNvSpPr/>
          <p:nvPr/>
        </p:nvSpPr>
        <p:spPr>
          <a:xfrm>
            <a:off x="8895457" y="3149921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0111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55700211-F607-9A4C-BAA0-6A4F226C0282}"/>
              </a:ext>
            </a:extLst>
          </p:cNvPr>
          <p:cNvSpPr/>
          <p:nvPr/>
        </p:nvSpPr>
        <p:spPr>
          <a:xfrm>
            <a:off x="10405351" y="792875"/>
            <a:ext cx="1296531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0,0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9ABFACD-300C-4242-9A9C-5F3CD1486612}"/>
              </a:ext>
            </a:extLst>
          </p:cNvPr>
          <p:cNvSpPr/>
          <p:nvPr/>
        </p:nvSpPr>
        <p:spPr>
          <a:xfrm>
            <a:off x="10405350" y="1269138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0,1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19AAD0BA-86DA-8447-91F9-A70207726755}"/>
              </a:ext>
            </a:extLst>
          </p:cNvPr>
          <p:cNvSpPr/>
          <p:nvPr/>
        </p:nvSpPr>
        <p:spPr>
          <a:xfrm>
            <a:off x="10405349" y="1726482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0,2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80A6CAE-ED72-3D47-9C02-FD62E60A2CE4}"/>
              </a:ext>
            </a:extLst>
          </p:cNvPr>
          <p:cNvSpPr/>
          <p:nvPr/>
        </p:nvSpPr>
        <p:spPr>
          <a:xfrm>
            <a:off x="10421357" y="2172845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1,0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7D2BD1E-799E-A642-A74C-1EA65BB3AE43}"/>
              </a:ext>
            </a:extLst>
          </p:cNvPr>
          <p:cNvSpPr/>
          <p:nvPr/>
        </p:nvSpPr>
        <p:spPr>
          <a:xfrm>
            <a:off x="10421357" y="2668561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1,1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C874B6F3-B01D-1342-BDEE-122556E823B6}"/>
              </a:ext>
            </a:extLst>
          </p:cNvPr>
          <p:cNvSpPr/>
          <p:nvPr/>
        </p:nvSpPr>
        <p:spPr>
          <a:xfrm>
            <a:off x="10421356" y="3164769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95F62E8-89A3-6B4F-B0D4-AB025B2F47D4}"/>
              </a:ext>
            </a:extLst>
          </p:cNvPr>
          <p:cNvSpPr txBox="1"/>
          <p:nvPr/>
        </p:nvSpPr>
        <p:spPr>
          <a:xfrm>
            <a:off x="8121549" y="1679096"/>
            <a:ext cx="6850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5000" dirty="0">
                <a:latin typeface="Avenir Next Condensed" panose="020B0506020202020204" pitchFamily="34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F</a:t>
            </a:r>
            <a:r>
              <a:rPr lang="en-PK" sz="1000" dirty="0">
                <a:latin typeface="Avenir Next Condensed" panose="020B0506020202020204" pitchFamily="34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h(x)</a:t>
            </a:r>
          </a:p>
        </p:txBody>
      </p:sp>
      <p:sp>
        <p:nvSpPr>
          <p:cNvPr id="106" name="Right Brace 105">
            <a:extLst>
              <a:ext uri="{FF2B5EF4-FFF2-40B4-BE49-F238E27FC236}">
                <a16:creationId xmlns:a16="http://schemas.microsoft.com/office/drawing/2014/main" id="{CF19AA46-30FB-9D46-BE4D-AAEE9BD4958A}"/>
              </a:ext>
            </a:extLst>
          </p:cNvPr>
          <p:cNvSpPr/>
          <p:nvPr/>
        </p:nvSpPr>
        <p:spPr>
          <a:xfrm>
            <a:off x="11677391" y="796219"/>
            <a:ext cx="241126" cy="276307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963BDCD-6BFD-C346-9D31-2DDF15BC5FD0}"/>
              </a:ext>
            </a:extLst>
          </p:cNvPr>
          <p:cNvSpPr txBox="1"/>
          <p:nvPr/>
        </p:nvSpPr>
        <p:spPr>
          <a:xfrm rot="5400000">
            <a:off x="11704205" y="2040373"/>
            <a:ext cx="6335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Fairwater Script" panose="020F0502020204030204" pitchFamily="34" charset="0"/>
              </a:rPr>
              <a:t>CTID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D0F4E9D-2CC0-F448-857A-4C5867C83AD9}"/>
              </a:ext>
            </a:extLst>
          </p:cNvPr>
          <p:cNvGrpSpPr/>
          <p:nvPr/>
        </p:nvGrpSpPr>
        <p:grpSpPr>
          <a:xfrm>
            <a:off x="0" y="3632281"/>
            <a:ext cx="11858773" cy="2810162"/>
            <a:chOff x="138113" y="3429000"/>
            <a:chExt cx="11858773" cy="2810162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9364301-BA93-B44C-84F6-3B00FD927B38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A3A96CCB-5F1F-0847-BD89-F8DAE88CA66C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CC7896D3-C803-6344-957E-DF1D7BD9E107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AA57663E-3AB3-D449-9330-4E7004C818CE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7573727B-A34C-3646-90B4-43A28333283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AAEBA1FC-3840-CA47-AE36-8030E83D3B3D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69C40F3D-BA67-C643-9989-4B57DAB86CC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5F443EEB-ABB7-D444-B713-A0718A99A3CD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54" name="Straight Arrow Connector 153">
                <a:extLst>
                  <a:ext uri="{FF2B5EF4-FFF2-40B4-BE49-F238E27FC236}">
                    <a16:creationId xmlns:a16="http://schemas.microsoft.com/office/drawing/2014/main" id="{5F40B937-95FD-B346-828F-F3F50600DC53}"/>
                  </a:ext>
                </a:extLst>
              </p:cNvPr>
              <p:cNvCxnSpPr>
                <a:cxnSpLocks/>
                <a:stCxn id="156" idx="3"/>
                <a:endCxn id="152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>
                <a:extLst>
                  <a:ext uri="{FF2B5EF4-FFF2-40B4-BE49-F238E27FC236}">
                    <a16:creationId xmlns:a16="http://schemas.microsoft.com/office/drawing/2014/main" id="{4D50DFFA-0105-3A42-A922-C416926D4691}"/>
                  </a:ext>
                </a:extLst>
              </p:cNvPr>
              <p:cNvCxnSpPr>
                <a:cxnSpLocks/>
                <a:stCxn id="152" idx="3"/>
                <a:endCxn id="153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1B54B9DF-9754-174F-8572-23CEAA420964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9867D0CD-0A4C-EF42-A7E1-F2BA1B09DFF8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82605209-7047-714E-BB5B-E2532F6C571F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8B856539-C5B1-2441-A42E-A7C7E63ABA46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E1A11FD5-5F4D-464A-87B2-34DF8F47C5A7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745EEF38-F828-034E-86FE-271E4D0BDB59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2E00ADCA-5050-AE44-88BA-A1BB7C28B7F8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6FEDAC91-0750-0440-A7ED-455DB17FB72E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B91429D4-D0CD-524B-A52F-FAE3486618E5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497825CF-A57D-9241-9751-1AC093C32484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008C0DFC-AE34-3449-9B85-3EFAD4282346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FF2EE63A-03E0-DF48-BDFB-80DCE6E730DE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0B9F62F8-8452-5F48-865B-72B46C5030E7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0A41D339-F275-6149-9B7A-2B5ADC73AD19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F2C14038-43E4-7746-A6D8-49D0DEB9C466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C04A3DE6-2EE3-4B4E-A1BA-55498C352DD2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9A7CC56B-8716-F043-A499-A8B1B12A9C23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73" name="Left Brace 172">
                <a:extLst>
                  <a:ext uri="{FF2B5EF4-FFF2-40B4-BE49-F238E27FC236}">
                    <a16:creationId xmlns:a16="http://schemas.microsoft.com/office/drawing/2014/main" id="{8D92E0C1-15D9-CA45-A408-7365C60F6A37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23CA98AA-552D-824C-9A9A-72490E8BF17B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75" name="Left Brace 174">
                <a:extLst>
                  <a:ext uri="{FF2B5EF4-FFF2-40B4-BE49-F238E27FC236}">
                    <a16:creationId xmlns:a16="http://schemas.microsoft.com/office/drawing/2014/main" id="{86E15A2F-902E-8746-AA40-77C5BF1E161B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76" name="Curved Connector 175">
                <a:extLst>
                  <a:ext uri="{FF2B5EF4-FFF2-40B4-BE49-F238E27FC236}">
                    <a16:creationId xmlns:a16="http://schemas.microsoft.com/office/drawing/2014/main" id="{AC2287F6-1F1F-884E-83DC-3A039CB98CAF}"/>
                  </a:ext>
                </a:extLst>
              </p:cNvPr>
              <p:cNvCxnSpPr>
                <a:cxnSpLocks/>
                <a:stCxn id="156" idx="2"/>
                <a:endCxn id="157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Curved Connector 176">
                <a:extLst>
                  <a:ext uri="{FF2B5EF4-FFF2-40B4-BE49-F238E27FC236}">
                    <a16:creationId xmlns:a16="http://schemas.microsoft.com/office/drawing/2014/main" id="{7510F551-9641-DA42-AE04-8EDEC68A3492}"/>
                  </a:ext>
                </a:extLst>
              </p:cNvPr>
              <p:cNvCxnSpPr>
                <a:cxnSpLocks/>
                <a:stCxn id="152" idx="2"/>
                <a:endCxn id="167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urved Connector 177">
                <a:extLst>
                  <a:ext uri="{FF2B5EF4-FFF2-40B4-BE49-F238E27FC236}">
                    <a16:creationId xmlns:a16="http://schemas.microsoft.com/office/drawing/2014/main" id="{8E166EEF-E26E-CF47-BB69-9FDF374C1D10}"/>
                  </a:ext>
                </a:extLst>
              </p:cNvPr>
              <p:cNvCxnSpPr>
                <a:cxnSpLocks/>
                <a:stCxn id="153" idx="2"/>
                <a:endCxn id="170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9" name="Left Brace 178">
                <a:extLst>
                  <a:ext uri="{FF2B5EF4-FFF2-40B4-BE49-F238E27FC236}">
                    <a16:creationId xmlns:a16="http://schemas.microsoft.com/office/drawing/2014/main" id="{0A7071BB-2AEB-484F-AECA-DDC8DD8A8526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80" name="TextBox 179">
                <a:extLst>
                  <a:ext uri="{FF2B5EF4-FFF2-40B4-BE49-F238E27FC236}">
                    <a16:creationId xmlns:a16="http://schemas.microsoft.com/office/drawing/2014/main" id="{7B244665-9BC3-D14C-8EA6-19CCAD0424AE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108" name="Right Brace 107">
              <a:extLst>
                <a:ext uri="{FF2B5EF4-FFF2-40B4-BE49-F238E27FC236}">
                  <a16:creationId xmlns:a16="http://schemas.microsoft.com/office/drawing/2014/main" id="{30EC857D-8736-5740-9D00-06EE0298C770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09" name="Right Brace 108">
              <a:extLst>
                <a:ext uri="{FF2B5EF4-FFF2-40B4-BE49-F238E27FC236}">
                  <a16:creationId xmlns:a16="http://schemas.microsoft.com/office/drawing/2014/main" id="{A3EC28D4-4CEF-AF4F-BAAE-2A84734FDC1E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8BEDED69-E06E-3742-8D2E-E0522B70BAB3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77ABB7C-CC1C-7C40-ACA5-F1A986E1A7A5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9296DC63-6AA1-454B-8145-76176247AC1A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0B889266-2BEE-8745-AA7C-301F24D7130F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EA8B6BD9-B774-7F46-BDB7-478357D68C0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4B19B3B0-03AF-7F41-87AA-DB6E38CC32A0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479A5A34-AF67-E846-B93F-B20F0E86590D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CE6C5C96-2701-0940-B1A4-773E92E220C7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20" name="Straight Arrow Connector 119">
                <a:extLst>
                  <a:ext uri="{FF2B5EF4-FFF2-40B4-BE49-F238E27FC236}">
                    <a16:creationId xmlns:a16="http://schemas.microsoft.com/office/drawing/2014/main" id="{991B66C3-08C9-A94F-85DC-F53B9EFF00E8}"/>
                  </a:ext>
                </a:extLst>
              </p:cNvPr>
              <p:cNvCxnSpPr>
                <a:cxnSpLocks/>
                <a:stCxn id="122" idx="3"/>
                <a:endCxn id="118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Arrow Connector 120">
                <a:extLst>
                  <a:ext uri="{FF2B5EF4-FFF2-40B4-BE49-F238E27FC236}">
                    <a16:creationId xmlns:a16="http://schemas.microsoft.com/office/drawing/2014/main" id="{D867036B-5819-6D42-821A-BE2C892E0397}"/>
                  </a:ext>
                </a:extLst>
              </p:cNvPr>
              <p:cNvCxnSpPr>
                <a:cxnSpLocks/>
                <a:stCxn id="118" idx="3"/>
                <a:endCxn id="119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8685655B-DF3E-2344-8B9F-68F529CD7FDE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66DCC048-0714-3249-A957-1C9DFE8C6911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390A63F3-5ED1-D44C-9362-E052D8E55F34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A3C2CDAD-9240-0741-818F-BC72570107A7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2DA506BD-602B-FE46-B38C-6A3356A17720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A7819987-9607-F246-AA31-2B49969D7C9F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6BF130E3-4694-EC49-AA33-A6B5C5AA527D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2081EE4-CB4E-384D-A7AD-06B01F5F2AD9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6E85A614-BF56-7F4D-8B87-952F492EF54E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D517D411-1D3E-9B4B-94D8-1ED76D6ABF42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94AD87E3-B09C-7445-941D-3FA9B5B4F5A9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E6EBFAE-06CE-104E-ACC4-0CFCEF58AD2B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B4F00EFE-2C0F-9347-92FD-1D7446D928D1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17651671-5B93-A04E-8A3E-2884D0E53A78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A3A7AE5D-2601-8B4C-A21D-53CE2F5A49E6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C2BC84DA-99D1-1D45-8330-A04A627081BD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87D637A-0FFD-6C41-A11F-1B6B0F96B36C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139" name="Left Brace 138">
                <a:extLst>
                  <a:ext uri="{FF2B5EF4-FFF2-40B4-BE49-F238E27FC236}">
                    <a16:creationId xmlns:a16="http://schemas.microsoft.com/office/drawing/2014/main" id="{3E336180-3772-4044-B080-9EBB8F010A08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F58C3BC7-B73E-AD4D-8293-B2DD7C493F59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41" name="Left Brace 140">
                <a:extLst>
                  <a:ext uri="{FF2B5EF4-FFF2-40B4-BE49-F238E27FC236}">
                    <a16:creationId xmlns:a16="http://schemas.microsoft.com/office/drawing/2014/main" id="{79A57690-1658-C740-851A-2F8B6EB3B53B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42" name="Curved Connector 141">
                <a:extLst>
                  <a:ext uri="{FF2B5EF4-FFF2-40B4-BE49-F238E27FC236}">
                    <a16:creationId xmlns:a16="http://schemas.microsoft.com/office/drawing/2014/main" id="{897948F9-1435-B44E-815C-F6055F96D2C7}"/>
                  </a:ext>
                </a:extLst>
              </p:cNvPr>
              <p:cNvCxnSpPr>
                <a:stCxn id="122" idx="2"/>
                <a:endCxn id="123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Curved Connector 142">
                <a:extLst>
                  <a:ext uri="{FF2B5EF4-FFF2-40B4-BE49-F238E27FC236}">
                    <a16:creationId xmlns:a16="http://schemas.microsoft.com/office/drawing/2014/main" id="{162C6A13-1A44-D143-8DC7-036C892FE97E}"/>
                  </a:ext>
                </a:extLst>
              </p:cNvPr>
              <p:cNvCxnSpPr>
                <a:stCxn id="118" idx="2"/>
                <a:endCxn id="133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Curved Connector 143">
                <a:extLst>
                  <a:ext uri="{FF2B5EF4-FFF2-40B4-BE49-F238E27FC236}">
                    <a16:creationId xmlns:a16="http://schemas.microsoft.com/office/drawing/2014/main" id="{BC426609-9A66-1541-82B4-647A61EB15BE}"/>
                  </a:ext>
                </a:extLst>
              </p:cNvPr>
              <p:cNvCxnSpPr>
                <a:stCxn id="119" idx="2"/>
                <a:endCxn id="136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Left Brace 144">
                <a:extLst>
                  <a:ext uri="{FF2B5EF4-FFF2-40B4-BE49-F238E27FC236}">
                    <a16:creationId xmlns:a16="http://schemas.microsoft.com/office/drawing/2014/main" id="{D4D774A6-0AD9-6842-8FBE-EDF5A9E3B9C0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B56E3340-0402-D34B-8874-F7CBF8342F91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F355B17-945F-1B49-ABC8-28093AE84B24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9838D07-F3B0-7746-9B42-9C35B8968458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614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 txBox="1">
            <a:spLocks noGrp="1"/>
          </p:cNvSpPr>
          <p:nvPr>
            <p:ph type="title"/>
          </p:nvPr>
        </p:nvSpPr>
        <p:spPr>
          <a:xfrm>
            <a:off x="0" y="138113"/>
            <a:ext cx="11845925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HASH Index</a:t>
            </a:r>
            <a:endParaRPr b="0" dirty="0"/>
          </a:p>
        </p:txBody>
      </p:sp>
      <p:sp>
        <p:nvSpPr>
          <p:cNvPr id="227" name="Google Shape;227;p22"/>
          <p:cNvSpPr txBox="1">
            <a:spLocks noGrp="1"/>
          </p:cNvSpPr>
          <p:nvPr>
            <p:ph idx="4294967295"/>
          </p:nvPr>
        </p:nvSpPr>
        <p:spPr>
          <a:xfrm>
            <a:off x="311150" y="949325"/>
            <a:ext cx="11880850" cy="1350963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sym typeface="Exo 2"/>
              </a:rPr>
              <a:t>What is a </a:t>
            </a:r>
            <a:r>
              <a:rPr lang="en-US" sz="1800" dirty="0">
                <a:solidFill>
                  <a:srgbClr val="373737"/>
                </a:solidFill>
                <a:latin typeface="Exo 2"/>
                <a:sym typeface="Arial"/>
              </a:rPr>
              <a:t>Hash </a:t>
            </a:r>
            <a:r>
              <a:rPr lang="en-US" sz="1800" dirty="0">
                <a:solidFill>
                  <a:srgbClr val="373737"/>
                </a:solidFill>
                <a:latin typeface="Exo 2"/>
                <a:sym typeface="Exo 2"/>
              </a:rPr>
              <a:t>index?</a:t>
            </a:r>
            <a:endParaRPr sz="1800" dirty="0">
              <a:solidFill>
                <a:srgbClr val="373737"/>
              </a:solidFill>
              <a:latin typeface="Exo 2"/>
              <a:sym typeface="Arial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sym typeface="Arial"/>
              </a:rPr>
              <a:t>Hash indexes only handles equality operators</a:t>
            </a:r>
            <a:endParaRPr sz="1800" dirty="0">
              <a:solidFill>
                <a:srgbClr val="373737"/>
              </a:solidFill>
              <a:latin typeface="Exo 2"/>
              <a:sym typeface="Arial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sym typeface="Arial"/>
              </a:rPr>
              <a:t>Hash function is used to locate the tuples</a:t>
            </a:r>
            <a:endParaRPr sz="1800" dirty="0">
              <a:solidFill>
                <a:srgbClr val="373737"/>
              </a:solidFill>
              <a:latin typeface="Exo 2"/>
              <a:sym typeface="Arial"/>
            </a:endParaRPr>
          </a:p>
        </p:txBody>
      </p:sp>
      <p:sp>
        <p:nvSpPr>
          <p:cNvPr id="224" name="Google Shape;224;p22"/>
          <p:cNvSpPr txBox="1"/>
          <p:nvPr/>
        </p:nvSpPr>
        <p:spPr>
          <a:xfrm>
            <a:off x="176052" y="2425331"/>
            <a:ext cx="5960483" cy="44217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</a:t>
            </a:r>
            <a:r>
              <a:rPr lang="en-US" sz="1600" b="1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_</a:t>
            </a:r>
            <a:r>
              <a:rPr lang="en-US" sz="16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hash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bar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USING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HASH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5" name="Google Shape;225;p22"/>
          <p:cNvSpPr txBox="1"/>
          <p:nvPr/>
        </p:nvSpPr>
        <p:spPr>
          <a:xfrm>
            <a:off x="6282390" y="941565"/>
            <a:ext cx="5763755" cy="193899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70C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\d bar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                  Table "</a:t>
            </a:r>
            <a:r>
              <a:rPr lang="en-US" sz="1200" b="1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public.bar</a:t>
            </a: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Column |       Type        | Collation | Nullable | Default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--------+-------------------+-----------+----------+---------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id     | integer           |           |          |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name   | character varying |           |          |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dt     | date              |           |          |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Indexes: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  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</a:t>
            </a:r>
            <a:r>
              <a:rPr lang="en-US" sz="1200" b="1" i="0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idx_btree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 btree (name)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  "</a:t>
            </a:r>
            <a:r>
              <a:rPr lang="en-US" sz="1200" b="1" i="0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idx_hash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 btree (name)</a:t>
            </a:r>
            <a:endParaRPr sz="1200" b="1" i="0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26" name="Google Shape;226;p22"/>
          <p:cNvSpPr txBox="1"/>
          <p:nvPr/>
        </p:nvSpPr>
        <p:spPr>
          <a:xfrm>
            <a:off x="159950" y="3082725"/>
            <a:ext cx="11880000" cy="28659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ANALYZE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*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name = 'text%';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 Scan using </a:t>
            </a:r>
            <a:r>
              <a:rPr lang="en-US" sz="16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idx_hash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 bar  (cost=0.43..8.45 rows=1 width=19) (actual time=0.023..0.023 rows=0 loops=1)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Index Cond: ((name)::text = 'text%'::text)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Planning Time: 0.080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Execution Time: 0.041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(4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BRIN</a:t>
            </a: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is a “Block Range Index”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Used when columns have some correlation with their physical location in the table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Space optimized because BRIN index contains only three items 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36091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Page/Block number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36091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Min value of column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36091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Max value of column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BRIN Index</a:t>
            </a:r>
            <a:endParaRPr b="0" dirty="0"/>
          </a:p>
        </p:txBody>
      </p:sp>
      <p:pic>
        <p:nvPicPr>
          <p:cNvPr id="3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FF07C051-92E0-3E45-ADCF-0D4609276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7356" y="2432807"/>
            <a:ext cx="5274315" cy="2860646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BRIN Index</a:t>
            </a:r>
            <a:endParaRPr b="0" dirty="0"/>
          </a:p>
        </p:txBody>
      </p:sp>
      <p:sp>
        <p:nvSpPr>
          <p:cNvPr id="233" name="Google Shape;233;p23"/>
          <p:cNvSpPr txBox="1">
            <a:spLocks noGrp="1"/>
          </p:cNvSpPr>
          <p:nvPr>
            <p:ph sz="half" idx="4294967295"/>
          </p:nvPr>
        </p:nvSpPr>
        <p:spPr>
          <a:xfrm>
            <a:off x="154910" y="757239"/>
            <a:ext cx="5771073" cy="473412"/>
          </a:xfrm>
          <a:prstGeom prst="rect">
            <a:avLst/>
          </a:prstGeom>
          <a:noFill/>
          <a:ln>
            <a:solidFill>
              <a:srgbClr val="0070C0"/>
            </a:solidFill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None/>
            </a:pPr>
            <a:r>
              <a:rPr lang="en-US" sz="1600" b="0" dirty="0"/>
              <a:t>Sequential Scan</a:t>
            </a:r>
            <a:endParaRPr sz="1600" b="0" dirty="0"/>
          </a:p>
        </p:txBody>
      </p:sp>
      <p:sp>
        <p:nvSpPr>
          <p:cNvPr id="236" name="Google Shape;236;p23"/>
          <p:cNvSpPr txBox="1"/>
          <p:nvPr/>
        </p:nvSpPr>
        <p:spPr>
          <a:xfrm>
            <a:off x="6096000" y="1285784"/>
            <a:ext cx="5875800" cy="4788303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dirty="0">
                <a:solidFill>
                  <a:srgbClr val="0070C0"/>
                </a:solidFill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dt &gt; '2022-09-28’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AND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dt &lt; '2022-10-28';</a:t>
            </a:r>
          </a:p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------------------------------------------------------Bitmap Heap Scan on bar (cost=92.03..61271.08 rows=1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width=27) (actual time=1.720..4.186 rows=29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Recheck Cond: ((dt &gt; '2022-09-28 00:00:00’)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AND (dt &lt; '2022-10-28 00:00:00'))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Index Recheck: 18716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Heap Blocks: lossy=128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-&gt;  Bitmap Index Scan on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idx_brin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(cost=0.00..92.03 rows=17406 width=0)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(actual time=1.456..1.456 rows=1280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Index Cond: ((dt &gt; '2022-09-28 00:00:00’)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AND (dt &lt; '2022-10-28 00:00:00'))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0.130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4.233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(8 rows)</a:t>
            </a:r>
          </a:p>
          <a:p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Google Shape;236;p23">
            <a:extLst>
              <a:ext uri="{FF2B5EF4-FFF2-40B4-BE49-F238E27FC236}">
                <a16:creationId xmlns:a16="http://schemas.microsoft.com/office/drawing/2014/main" id="{3C89328D-B945-3C4D-8BEF-E83B073302E4}"/>
              </a:ext>
            </a:extLst>
          </p:cNvPr>
          <p:cNvSpPr txBox="1"/>
          <p:nvPr/>
        </p:nvSpPr>
        <p:spPr>
          <a:xfrm>
            <a:off x="179998" y="1285784"/>
            <a:ext cx="5745985" cy="4788304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dirty="0">
                <a:solidFill>
                  <a:srgbClr val="0070C0"/>
                </a:solidFill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SELECT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dt &gt; '2022-09-28’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AND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dt &lt; '2022-10-28';</a:t>
            </a:r>
          </a:p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 Scan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on bar (cost=0.00..2235285.00 rows=1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width=27)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(actual time=0.139..7397.090 rows=29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((dt &gt; '2022-09-28 00:00:00)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AND (dt &lt; '2022-10-28 00:00:00))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99999971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0.114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7397.107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(5 rows)</a:t>
            </a:r>
          </a:p>
        </p:txBody>
      </p:sp>
      <p:sp>
        <p:nvSpPr>
          <p:cNvPr id="14" name="Google Shape;233;p23">
            <a:extLst>
              <a:ext uri="{FF2B5EF4-FFF2-40B4-BE49-F238E27FC236}">
                <a16:creationId xmlns:a16="http://schemas.microsoft.com/office/drawing/2014/main" id="{43FA0F3A-6A60-C745-93C0-1D6F98FDB7CF}"/>
              </a:ext>
            </a:extLst>
          </p:cNvPr>
          <p:cNvSpPr txBox="1">
            <a:spLocks/>
          </p:cNvSpPr>
          <p:nvPr/>
        </p:nvSpPr>
        <p:spPr>
          <a:xfrm>
            <a:off x="6096000" y="756035"/>
            <a:ext cx="5875800" cy="473411"/>
          </a:xfrm>
          <a:prstGeom prst="rect">
            <a:avLst/>
          </a:prstGeom>
          <a:noFill/>
          <a:ln>
            <a:solidFill>
              <a:srgbClr val="0070C0"/>
            </a:solidFill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-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  <a:buSzPts val="2000"/>
            </a:pPr>
            <a:r>
              <a:rPr lang="en-US" sz="1600" dirty="0"/>
              <a:t>BRIN Index</a:t>
            </a:r>
          </a:p>
        </p:txBody>
      </p:sp>
    </p:spTree>
    <p:extLst>
      <p:ext uri="{BB962C8B-B14F-4D97-AF65-F5344CB8AC3E}">
        <p14:creationId xmlns:p14="http://schemas.microsoft.com/office/powerpoint/2010/main" val="92721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BRIN Index On Disk Size Comparison</a:t>
            </a:r>
            <a:endParaRPr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B4CB3-5920-9D48-997F-154A40EFACF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93675" y="767856"/>
            <a:ext cx="6232292" cy="5419725"/>
          </a:xfrm>
          <a:prstGeom prst="rect">
            <a:avLst/>
          </a:prstGeom>
        </p:spPr>
        <p:txBody>
          <a:bodyPr/>
          <a:lstStyle/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sym typeface="Arial"/>
              </a:rPr>
              <a:t>B-TREE Index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 INDEX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_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btree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ON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bar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USING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BTREE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date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);</a:t>
            </a:r>
          </a:p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Hash Index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INDEX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USING </a:t>
            </a:r>
            <a:r>
              <a:rPr lang="en-US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BRIN Index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INDEX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USING </a:t>
            </a:r>
            <a:r>
              <a:rPr lang="en-US" b="1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PK" dirty="0"/>
          </a:p>
        </p:txBody>
      </p:sp>
      <p:graphicFrame>
        <p:nvGraphicFramePr>
          <p:cNvPr id="12" name="Content Placeholder 8">
            <a:extLst>
              <a:ext uri="{FF2B5EF4-FFF2-40B4-BE49-F238E27FC236}">
                <a16:creationId xmlns:a16="http://schemas.microsoft.com/office/drawing/2014/main" id="{35C09049-786F-0940-9792-A1E1FD105751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138951928"/>
              </p:ext>
            </p:extLst>
          </p:nvPr>
        </p:nvGraphicFramePr>
        <p:xfrm>
          <a:off x="6324600" y="757238"/>
          <a:ext cx="5867400" cy="5419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0619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/>
                <a:ea typeface="Arial"/>
                <a:cs typeface="Arial"/>
                <a:sym typeface="Arial"/>
              </a:rPr>
              <a:t>Generalized Inverted Index</a:t>
            </a:r>
            <a:endParaRPr sz="1600" b="0" dirty="0"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/>
                <a:ea typeface="Arial"/>
                <a:cs typeface="Arial"/>
                <a:sym typeface="Arial"/>
              </a:rPr>
              <a:t>GIN is to handle where we need to index composite values</a:t>
            </a:r>
            <a:endParaRPr sz="1600" b="0" dirty="0"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/>
                <a:ea typeface="Arial"/>
                <a:cs typeface="Arial"/>
                <a:sym typeface="Arial"/>
              </a:rPr>
              <a:t>Slow while creating the index because it needs to scan the document up front</a:t>
            </a:r>
            <a:endParaRPr sz="1600" b="0" dirty="0"/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/>
              <a:ea typeface="Arial"/>
              <a:cs typeface="Arial"/>
              <a:sym typeface="Arial"/>
            </a:endParaRPr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GIN Index</a:t>
            </a:r>
            <a:endParaRPr b="0" dirty="0"/>
          </a:p>
        </p:txBody>
      </p:sp>
      <p:sp>
        <p:nvSpPr>
          <p:cNvPr id="8" name="Google Shape;251;p24">
            <a:extLst>
              <a:ext uri="{FF2B5EF4-FFF2-40B4-BE49-F238E27FC236}">
                <a16:creationId xmlns:a16="http://schemas.microsoft.com/office/drawing/2014/main" id="{6A6944AA-3DAE-914E-8BB6-DADABB9754A3}"/>
              </a:ext>
            </a:extLst>
          </p:cNvPr>
          <p:cNvSpPr txBox="1"/>
          <p:nvPr/>
        </p:nvSpPr>
        <p:spPr>
          <a:xfrm>
            <a:off x="220200" y="2189395"/>
            <a:ext cx="11839800" cy="1349333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\d bar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  Table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public.bar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Column |  Type   | Collation | Nullable | Default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--------+---------+-----------+----------+---------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id     | integer |           |          |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name   | 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jsonb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  |           |          |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dt     | date    |           |          |</a:t>
            </a:r>
          </a:p>
        </p:txBody>
      </p:sp>
      <p:sp>
        <p:nvSpPr>
          <p:cNvPr id="10" name="Google Shape;251;p24">
            <a:extLst>
              <a:ext uri="{FF2B5EF4-FFF2-40B4-BE49-F238E27FC236}">
                <a16:creationId xmlns:a16="http://schemas.microsoft.com/office/drawing/2014/main" id="{53881BAF-C931-D649-A909-8BB7788C01A1}"/>
              </a:ext>
            </a:extLst>
          </p:cNvPr>
          <p:cNvSpPr txBox="1"/>
          <p:nvPr/>
        </p:nvSpPr>
        <p:spPr>
          <a:xfrm>
            <a:off x="220200" y="3675516"/>
            <a:ext cx="11839800" cy="1881118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DISTINCT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name, dt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5;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                name                                    |     dt    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---------------------------------------------------------------------------+------------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"Alex", "phone": ["333-333-333", "222-222-222", "111-111-111"]}  | 2019-05-13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"Bob", "phone": ["333-333-444", "222-222-444", "111-111-444"]}   | 2019-05-14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"John", "phone": ["333-3333", "777-7777", "555-5555"]}           | 2019-05-15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"David", "phone": ["333-333-555", "222-222-555", "111-111-555"]} | 2019-05-16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(4 rows)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Generalized Inverted Index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GIN is to handle where we need to index composite values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Slow while creating index because it needs to scan the document up front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247" name="Google Shape;247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GIN</a:t>
            </a:r>
            <a:r>
              <a:rPr lang="en-US" dirty="0"/>
              <a:t> </a:t>
            </a:r>
            <a:r>
              <a:rPr lang="en-US" b="0" dirty="0"/>
              <a:t>Index</a:t>
            </a:r>
            <a:endParaRPr b="0" dirty="0"/>
          </a:p>
        </p:txBody>
      </p:sp>
      <p:sp>
        <p:nvSpPr>
          <p:cNvPr id="250" name="Google Shape;250;p24"/>
          <p:cNvSpPr txBox="1"/>
          <p:nvPr/>
        </p:nvSpPr>
        <p:spPr>
          <a:xfrm>
            <a:off x="180000" y="2551274"/>
            <a:ext cx="5832000" cy="356400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 </a:t>
            </a:r>
          </a:p>
          <a:p>
            <a:pPr algn="ctr"/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name @&gt; '{"name": "Alex"}’; </a:t>
            </a:r>
          </a:p>
          <a:p>
            <a:pPr algn="ctr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 Scan on bar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(cost=0.00..108309.34 rows=3499 width=96) (actual time=396.019..1050.143 rows=1000000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(name @&gt; '{"name": "Alex"}'::jsonb)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3000000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0.107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1079.861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1" name="Google Shape;251;p24"/>
          <p:cNvSpPr txBox="1"/>
          <p:nvPr/>
        </p:nvSpPr>
        <p:spPr>
          <a:xfrm>
            <a:off x="180000" y="2016114"/>
            <a:ext cx="11839800" cy="44220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INDEX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</a:t>
            </a:r>
            <a:r>
              <a:rPr lang="en-US" b="1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_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gin</a:t>
            </a:r>
            <a:r>
              <a:rPr lang="en-US" b="0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ON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bar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USING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GIN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en-US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name1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2" name="Google Shape;252;p24"/>
          <p:cNvSpPr txBox="1"/>
          <p:nvPr/>
        </p:nvSpPr>
        <p:spPr>
          <a:xfrm>
            <a:off x="6180000" y="2551274"/>
            <a:ext cx="5832000" cy="356400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FROM bar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name @&gt; '{"name": "Alex"}';</a:t>
            </a:r>
          </a:p>
          <a:p>
            <a:pPr algn="ctr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-----------------------------------------------------Bitmap Heap Scan on bar  (cost=679.00..13395.57 rows=4000 width=96) (actual time=91.110..445.112 rows=1000000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Recheck Cond: (name @&gt; '{"name": "Alex"}'::jsonb)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Heap Blocks: exact=16394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-&gt;  Bitmap Index Scan on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idx_gin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(cost=0.00..678.00 rows=4000 width=0) (actual time=89.033..89.033 rows=1000000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Index Cond: (name @&gt; '{"name": "Alex"}'::jsonb)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0.168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475.447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688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Timeline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8134E8C-4303-4D21-9C92-A0DE4760FB14}"/>
              </a:ext>
            </a:extLst>
          </p:cNvPr>
          <p:cNvSpPr txBox="1"/>
          <p:nvPr/>
        </p:nvSpPr>
        <p:spPr>
          <a:xfrm>
            <a:off x="2634463" y="2466568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0070C0"/>
                </a:solidFill>
                <a:cs typeface="Arial" pitchFamily="34" charset="0"/>
              </a:rPr>
              <a:t>Heap vs Indexes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60" name="Right Triangle 10">
            <a:extLst>
              <a:ext uri="{FF2B5EF4-FFF2-40B4-BE49-F238E27FC236}">
                <a16:creationId xmlns:a16="http://schemas.microsoft.com/office/drawing/2014/main" id="{4159BB5E-A78C-4113-9B5A-D5116BFF2E8F}"/>
              </a:ext>
            </a:extLst>
          </p:cNvPr>
          <p:cNvSpPr/>
          <p:nvPr/>
        </p:nvSpPr>
        <p:spPr>
          <a:xfrm rot="13436248">
            <a:off x="8917076" y="3101078"/>
            <a:ext cx="1417324" cy="1364036"/>
          </a:xfrm>
          <a:custGeom>
            <a:avLst/>
            <a:gdLst/>
            <a:ahLst/>
            <a:cxnLst/>
            <a:rect l="l" t="t" r="r" b="b"/>
            <a:pathLst>
              <a:path w="1416297" h="1353657">
                <a:moveTo>
                  <a:pt x="1416297" y="338657"/>
                </a:moveTo>
                <a:lnTo>
                  <a:pt x="342330" y="1353657"/>
                </a:lnTo>
                <a:lnTo>
                  <a:pt x="340597" y="1352019"/>
                </a:lnTo>
                <a:lnTo>
                  <a:pt x="1" y="1352019"/>
                </a:lnTo>
                <a:lnTo>
                  <a:pt x="0" y="1030124"/>
                </a:lnTo>
                <a:lnTo>
                  <a:pt x="2" y="1030125"/>
                </a:lnTo>
                <a:lnTo>
                  <a:pt x="108997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2083A12-CB6D-4A58-BC61-259FC3954B17}"/>
              </a:ext>
            </a:extLst>
          </p:cNvPr>
          <p:cNvSpPr/>
          <p:nvPr/>
        </p:nvSpPr>
        <p:spPr>
          <a:xfrm>
            <a:off x="1936914" y="3542260"/>
            <a:ext cx="1728000" cy="47063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accent6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248A024-9C25-468A-B6D5-51E9688FF80E}"/>
              </a:ext>
            </a:extLst>
          </p:cNvPr>
          <p:cNvSpPr/>
          <p:nvPr/>
        </p:nvSpPr>
        <p:spPr>
          <a:xfrm>
            <a:off x="3676867" y="3542260"/>
            <a:ext cx="1728000" cy="4706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5F551B3-AB5C-4330-A426-EA084A481E45}"/>
              </a:ext>
            </a:extLst>
          </p:cNvPr>
          <p:cNvSpPr/>
          <p:nvPr/>
        </p:nvSpPr>
        <p:spPr>
          <a:xfrm>
            <a:off x="5408028" y="3542260"/>
            <a:ext cx="1728000" cy="4706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ABB919A-0A61-45AD-90BB-9C38B83844DE}"/>
              </a:ext>
            </a:extLst>
          </p:cNvPr>
          <p:cNvSpPr/>
          <p:nvPr/>
        </p:nvSpPr>
        <p:spPr>
          <a:xfrm>
            <a:off x="7139922" y="3542260"/>
            <a:ext cx="1728000" cy="4706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2092686" y="3595489"/>
            <a:ext cx="132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3E1BE36-1AE4-4EDA-8A43-B80699E94800}"/>
              </a:ext>
            </a:extLst>
          </p:cNvPr>
          <p:cNvSpPr txBox="1"/>
          <p:nvPr/>
        </p:nvSpPr>
        <p:spPr>
          <a:xfrm>
            <a:off x="3960421" y="359548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1555AEC-7171-4A7B-9A52-68A082D9842B}"/>
              </a:ext>
            </a:extLst>
          </p:cNvPr>
          <p:cNvSpPr txBox="1"/>
          <p:nvPr/>
        </p:nvSpPr>
        <p:spPr>
          <a:xfrm>
            <a:off x="5687551" y="3595489"/>
            <a:ext cx="1302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87B7808-FD4F-40D8-9A92-A6EA5D2EBF64}"/>
              </a:ext>
            </a:extLst>
          </p:cNvPr>
          <p:cNvSpPr txBox="1"/>
          <p:nvPr/>
        </p:nvSpPr>
        <p:spPr>
          <a:xfrm>
            <a:off x="7286327" y="3595489"/>
            <a:ext cx="13163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770C5F3-ACEA-4153-BEB5-2DC037D10E03}"/>
              </a:ext>
            </a:extLst>
          </p:cNvPr>
          <p:cNvSpPr txBox="1"/>
          <p:nvPr/>
        </p:nvSpPr>
        <p:spPr>
          <a:xfrm>
            <a:off x="9141816" y="359548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EB322B7-CA7D-44BD-8873-95DC32A81AB4}"/>
              </a:ext>
            </a:extLst>
          </p:cNvPr>
          <p:cNvSpPr txBox="1"/>
          <p:nvPr/>
        </p:nvSpPr>
        <p:spPr>
          <a:xfrm>
            <a:off x="10750115" y="359548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2" name="Isosceles Triangle 71">
            <a:extLst>
              <a:ext uri="{FF2B5EF4-FFF2-40B4-BE49-F238E27FC236}">
                <a16:creationId xmlns:a16="http://schemas.microsoft.com/office/drawing/2014/main" id="{13CB475A-3318-46B8-8071-BC6C45C6B38F}"/>
              </a:ext>
            </a:extLst>
          </p:cNvPr>
          <p:cNvSpPr/>
          <p:nvPr/>
        </p:nvSpPr>
        <p:spPr>
          <a:xfrm>
            <a:off x="2721399" y="3331208"/>
            <a:ext cx="180000" cy="216000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accent6"/>
              </a:solidFill>
            </a:endParaRPr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3B98A398-D5F0-48ED-B381-5741B8FE328B}"/>
              </a:ext>
            </a:extLst>
          </p:cNvPr>
          <p:cNvSpPr/>
          <p:nvPr/>
        </p:nvSpPr>
        <p:spPr>
          <a:xfrm>
            <a:off x="6182028" y="3331208"/>
            <a:ext cx="180000" cy="2160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1A5B92C0-C9D4-4D69-9E80-0D6BFB2FFE8A}"/>
              </a:ext>
            </a:extLst>
          </p:cNvPr>
          <p:cNvSpPr/>
          <p:nvPr/>
        </p:nvSpPr>
        <p:spPr>
          <a:xfrm rot="10800000">
            <a:off x="4450868" y="4010108"/>
            <a:ext cx="180000" cy="2160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545B327E-0AF0-4599-92D9-2826FD1A64FE}"/>
              </a:ext>
            </a:extLst>
          </p:cNvPr>
          <p:cNvSpPr/>
          <p:nvPr/>
        </p:nvSpPr>
        <p:spPr>
          <a:xfrm rot="10800000">
            <a:off x="7913923" y="4010108"/>
            <a:ext cx="180000" cy="216000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3696AB-3E2F-41EF-A4D9-FBF038544D83}"/>
              </a:ext>
            </a:extLst>
          </p:cNvPr>
          <p:cNvSpPr txBox="1"/>
          <p:nvPr/>
        </p:nvSpPr>
        <p:spPr>
          <a:xfrm>
            <a:off x="6504732" y="2501134"/>
            <a:ext cx="2596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  <a:cs typeface="Arial" pitchFamily="34" charset="0"/>
                <a:sym typeface="Arial"/>
              </a:rPr>
              <a:t>Index Useful Queries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D3FA756-5613-41B0-AA38-DE134BC1B842}"/>
              </a:ext>
            </a:extLst>
          </p:cNvPr>
          <p:cNvSpPr txBox="1"/>
          <p:nvPr/>
        </p:nvSpPr>
        <p:spPr>
          <a:xfrm>
            <a:off x="10005870" y="2305573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cs typeface="Arial" pitchFamily="34" charset="0"/>
              </a:rPr>
              <a:t>Tips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5871F69-04FB-4C17-A763-E5E9DF0FE4CC}"/>
              </a:ext>
            </a:extLst>
          </p:cNvPr>
          <p:cNvSpPr txBox="1"/>
          <p:nvPr/>
        </p:nvSpPr>
        <p:spPr>
          <a:xfrm>
            <a:off x="2576476" y="4689591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  <a:cs typeface="Arial" pitchFamily="34" charset="0"/>
              </a:rPr>
              <a:t>PostgreSQL Indexes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7F85627-00CD-4460-8083-8B28310BD69A}"/>
              </a:ext>
            </a:extLst>
          </p:cNvPr>
          <p:cNvSpPr txBox="1"/>
          <p:nvPr/>
        </p:nvSpPr>
        <p:spPr>
          <a:xfrm>
            <a:off x="7503146" y="4542167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  <a:cs typeface="Arial" pitchFamily="34" charset="0"/>
                <a:sym typeface="Arial"/>
              </a:rPr>
              <a:t>Index Types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98" name="Rectangle 16">
            <a:extLst>
              <a:ext uri="{FF2B5EF4-FFF2-40B4-BE49-F238E27FC236}">
                <a16:creationId xmlns:a16="http://schemas.microsoft.com/office/drawing/2014/main" id="{F530973C-2E9F-49AE-B46E-C5B1139E205E}"/>
              </a:ext>
            </a:extLst>
          </p:cNvPr>
          <p:cNvSpPr/>
          <p:nvPr/>
        </p:nvSpPr>
        <p:spPr>
          <a:xfrm rot="2700000">
            <a:off x="4256952" y="4629961"/>
            <a:ext cx="323388" cy="57977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0" name="Rounded Rectangle 5">
            <a:extLst>
              <a:ext uri="{FF2B5EF4-FFF2-40B4-BE49-F238E27FC236}">
                <a16:creationId xmlns:a16="http://schemas.microsoft.com/office/drawing/2014/main" id="{75150AF0-7ED2-428B-982E-9DCAE824BDB0}"/>
              </a:ext>
            </a:extLst>
          </p:cNvPr>
          <p:cNvSpPr/>
          <p:nvPr/>
        </p:nvSpPr>
        <p:spPr>
          <a:xfrm flipH="1">
            <a:off x="5767651" y="2501134"/>
            <a:ext cx="476328" cy="39294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0770673-A690-054A-B423-676178519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144311" y="2466568"/>
            <a:ext cx="456185" cy="470631"/>
          </a:xfrm>
          <a:prstGeom prst="rect">
            <a:avLst/>
          </a:prstGeom>
        </p:spPr>
      </p:pic>
      <p:pic>
        <p:nvPicPr>
          <p:cNvPr id="7" name="Picture 6" descr="A picture containing light, food&#10;&#10;Description automatically generated">
            <a:extLst>
              <a:ext uri="{FF2B5EF4-FFF2-40B4-BE49-F238E27FC236}">
                <a16:creationId xmlns:a16="http://schemas.microsoft.com/office/drawing/2014/main" id="{59CD2BE4-90B8-2543-B5B4-1CE05597C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559160" y="4454740"/>
            <a:ext cx="452887" cy="543464"/>
          </a:xfrm>
          <a:prstGeom prst="rect">
            <a:avLst/>
          </a:prstGeom>
        </p:spPr>
      </p:pic>
      <p:pic>
        <p:nvPicPr>
          <p:cNvPr id="15" name="Picture 14" descr="A picture containing food, plate, game&#10;&#10;Description automatically generated">
            <a:extLst>
              <a:ext uri="{FF2B5EF4-FFF2-40B4-BE49-F238E27FC236}">
                <a16:creationId xmlns:a16="http://schemas.microsoft.com/office/drawing/2014/main" id="{7F74FFCD-B053-3544-9BF7-5C8226480C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9291804" y="2305573"/>
            <a:ext cx="715371" cy="508957"/>
          </a:xfrm>
          <a:prstGeom prst="rect">
            <a:avLst/>
          </a:prstGeom>
        </p:spPr>
      </p:pic>
      <p:sp>
        <p:nvSpPr>
          <p:cNvPr id="33" name="Isosceles Triangle 72">
            <a:extLst>
              <a:ext uri="{FF2B5EF4-FFF2-40B4-BE49-F238E27FC236}">
                <a16:creationId xmlns:a16="http://schemas.microsoft.com/office/drawing/2014/main" id="{30ED44E7-A49F-D44E-B43C-6BA736845EC4}"/>
              </a:ext>
            </a:extLst>
          </p:cNvPr>
          <p:cNvSpPr/>
          <p:nvPr/>
        </p:nvSpPr>
        <p:spPr>
          <a:xfrm>
            <a:off x="9575158" y="3331049"/>
            <a:ext cx="180000" cy="216000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</p:spTree>
    <p:extLst>
      <p:ext uri="{BB962C8B-B14F-4D97-AF65-F5344CB8AC3E}">
        <p14:creationId xmlns:p14="http://schemas.microsoft.com/office/powerpoint/2010/main" val="33015104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"/>
          <p:cNvSpPr txBox="1">
            <a:spLocks noGrp="1"/>
          </p:cNvSpPr>
          <p:nvPr>
            <p:ph idx="1"/>
          </p:nvPr>
        </p:nvSpPr>
        <p:spPr>
          <a:xfrm>
            <a:off x="154908" y="775409"/>
            <a:ext cx="11846763" cy="1867307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500" b="0" dirty="0">
                <a:latin typeface="Arial" panose="020B0604020202020204" pitchFamily="34" charset="0"/>
                <a:cs typeface="Arial" panose="020B0604020202020204" pitchFamily="34" charset="0"/>
              </a:rPr>
              <a:t>Generalized Search Tree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500" b="0" dirty="0">
                <a:latin typeface="Arial" panose="020B0604020202020204" pitchFamily="34" charset="0"/>
                <a:cs typeface="Arial" panose="020B0604020202020204" pitchFamily="34" charset="0"/>
              </a:rPr>
              <a:t>It is Tree-structured access method</a:t>
            </a:r>
          </a:p>
          <a:p>
            <a:pPr marL="342900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500" b="0" dirty="0">
                <a:latin typeface="Arial" panose="020B0604020202020204" pitchFamily="34" charset="0"/>
                <a:cs typeface="Arial" panose="020B0604020202020204" pitchFamily="34" charset="0"/>
              </a:rPr>
              <a:t>It is a indexing framework used for indexing of complex data types.</a:t>
            </a:r>
          </a:p>
          <a:p>
            <a:pPr marL="571500" lvl="1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5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Used to find the point within box</a:t>
            </a:r>
          </a:p>
          <a:p>
            <a:pPr marL="571500" lvl="1" indent="-342900">
              <a:lnSpc>
                <a:spcPct val="100000"/>
              </a:lnSpc>
              <a:buSzPts val="2000"/>
              <a:buFont typeface="Arial"/>
              <a:buChar char="•"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Used for full text search</a:t>
            </a:r>
          </a:p>
          <a:p>
            <a:pPr marL="571500" lvl="1" indent="-342900">
              <a:lnSpc>
                <a:spcPct val="100000"/>
              </a:lnSpc>
              <a:buSzPts val="2000"/>
              <a:buFont typeface="Arial"/>
              <a:buChar char="•"/>
            </a:pPr>
            <a:r>
              <a:rPr lang="en-US" sz="1500" dirty="0" err="1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Intarray</a:t>
            </a:r>
            <a:r>
              <a:rPr lang="en-US" sz="15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 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endParaRPr lang="en-US" sz="1500" b="0" dirty="0">
              <a:latin typeface="Arial" panose="020B0604020202020204" pitchFamily="34" charset="0"/>
              <a:ea typeface="Courier New"/>
              <a:cs typeface="Arial" panose="020B0604020202020204" pitchFamily="34" charset="0"/>
              <a:sym typeface="Courier New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endParaRPr sz="1500" b="0" dirty="0">
              <a:latin typeface="Arial" panose="020B0604020202020204" pitchFamily="34" charset="0"/>
              <a:ea typeface="Courier New"/>
              <a:cs typeface="Arial" panose="020B0604020202020204" pitchFamily="34" charset="0"/>
              <a:sym typeface="Courier New"/>
            </a:endParaRPr>
          </a:p>
        </p:txBody>
      </p:sp>
      <p:sp>
        <p:nvSpPr>
          <p:cNvPr id="257" name="Google Shape;25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GiST Index</a:t>
            </a:r>
            <a:endParaRPr b="0" dirty="0"/>
          </a:p>
        </p:txBody>
      </p:sp>
      <p:sp>
        <p:nvSpPr>
          <p:cNvPr id="6" name="Google Shape;258;p25">
            <a:extLst>
              <a:ext uri="{FF2B5EF4-FFF2-40B4-BE49-F238E27FC236}">
                <a16:creationId xmlns:a16="http://schemas.microsoft.com/office/drawing/2014/main" id="{94E51524-AC40-B34D-890B-E08A3E461B6D}"/>
              </a:ext>
            </a:extLst>
          </p:cNvPr>
          <p:cNvSpPr txBox="1">
            <a:spLocks/>
          </p:cNvSpPr>
          <p:nvPr/>
        </p:nvSpPr>
        <p:spPr>
          <a:xfrm>
            <a:off x="345236" y="2642716"/>
            <a:ext cx="5750763" cy="1396721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3429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2pPr>
            <a:lvl3pPr marL="5715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3pPr>
            <a:lvl4pPr marL="8001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4pPr>
            <a:lvl5pPr marL="10287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5pPr>
            <a:lvl6pPr marL="12573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145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431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0070C0"/>
                </a:solidFill>
              </a:rPr>
              <a:t>CREATE</a:t>
            </a:r>
            <a:r>
              <a:rPr lang="en-GB" dirty="0"/>
              <a:t> </a:t>
            </a:r>
            <a:r>
              <a:rPr lang="en-GB" b="1" dirty="0">
                <a:solidFill>
                  <a:srgbClr val="0070C0"/>
                </a:solidFill>
              </a:rPr>
              <a:t>TABLE</a:t>
            </a:r>
            <a:r>
              <a:rPr lang="en-GB" dirty="0"/>
              <a:t> </a:t>
            </a:r>
            <a:r>
              <a:rPr lang="en-GB" dirty="0" err="1"/>
              <a:t>simple_points</a:t>
            </a:r>
            <a:r>
              <a:rPr lang="en-GB" dirty="0"/>
              <a:t>(p point);</a:t>
            </a:r>
          </a:p>
          <a:p>
            <a:r>
              <a:rPr lang="en-GB" b="1" dirty="0">
                <a:solidFill>
                  <a:srgbClr val="0070C0"/>
                </a:solidFill>
              </a:rPr>
              <a:t>INSERT</a:t>
            </a:r>
            <a:r>
              <a:rPr lang="en-GB" dirty="0"/>
              <a:t> </a:t>
            </a:r>
            <a:r>
              <a:rPr lang="en-GB" b="1" dirty="0">
                <a:solidFill>
                  <a:srgbClr val="0070C0"/>
                </a:solidFill>
              </a:rPr>
              <a:t>INTO</a:t>
            </a:r>
            <a:r>
              <a:rPr lang="en-GB" dirty="0"/>
              <a:t> </a:t>
            </a:r>
            <a:r>
              <a:rPr lang="en-GB" dirty="0" err="1"/>
              <a:t>simple_points</a:t>
            </a:r>
            <a:r>
              <a:rPr lang="en-GB" dirty="0"/>
              <a:t>(p) values (point(2,2));</a:t>
            </a:r>
          </a:p>
          <a:p>
            <a:r>
              <a:rPr lang="en-GB" b="1" dirty="0">
                <a:solidFill>
                  <a:srgbClr val="0070C0"/>
                </a:solidFill>
              </a:rPr>
              <a:t>INSERT</a:t>
            </a:r>
            <a:r>
              <a:rPr lang="en-GB" dirty="0"/>
              <a:t> </a:t>
            </a:r>
            <a:r>
              <a:rPr lang="en-GB" b="1" dirty="0">
                <a:solidFill>
                  <a:srgbClr val="0070C0"/>
                </a:solidFill>
              </a:rPr>
              <a:t>INTO</a:t>
            </a:r>
            <a:r>
              <a:rPr lang="en-GB" dirty="0"/>
              <a:t> </a:t>
            </a:r>
            <a:r>
              <a:rPr lang="en-GB" dirty="0" err="1"/>
              <a:t>simple_points</a:t>
            </a:r>
            <a:r>
              <a:rPr lang="en-GB" dirty="0"/>
              <a:t>(p) values (point(2,4));</a:t>
            </a:r>
          </a:p>
          <a:p>
            <a:r>
              <a:rPr lang="en-GB" b="1" dirty="0">
                <a:solidFill>
                  <a:srgbClr val="0070C0"/>
                </a:solidFill>
              </a:rPr>
              <a:t>INSERT</a:t>
            </a:r>
            <a:r>
              <a:rPr lang="en-GB" dirty="0"/>
              <a:t> </a:t>
            </a:r>
            <a:r>
              <a:rPr lang="en-GB" b="1" dirty="0">
                <a:solidFill>
                  <a:srgbClr val="0070C0"/>
                </a:solidFill>
              </a:rPr>
              <a:t>INTO</a:t>
            </a:r>
            <a:r>
              <a:rPr lang="en-GB" dirty="0"/>
              <a:t> </a:t>
            </a:r>
            <a:r>
              <a:rPr lang="en-GB" dirty="0" err="1"/>
              <a:t>simple_points</a:t>
            </a:r>
            <a:r>
              <a:rPr lang="en-GB" dirty="0"/>
              <a:t>(p) values (point(4,2));</a:t>
            </a:r>
          </a:p>
          <a:p>
            <a:r>
              <a:rPr lang="en-GB" b="1" dirty="0">
                <a:solidFill>
                  <a:srgbClr val="0070C0"/>
                </a:solidFill>
              </a:rPr>
              <a:t>INSERT</a:t>
            </a:r>
            <a:r>
              <a:rPr lang="en-GB" dirty="0"/>
              <a:t> </a:t>
            </a:r>
            <a:r>
              <a:rPr lang="en-GB" b="1" dirty="0">
                <a:solidFill>
                  <a:srgbClr val="0070C0"/>
                </a:solidFill>
              </a:rPr>
              <a:t>INTO</a:t>
            </a:r>
            <a:r>
              <a:rPr lang="en-GB" dirty="0"/>
              <a:t> </a:t>
            </a:r>
            <a:r>
              <a:rPr lang="en-GB" dirty="0" err="1"/>
              <a:t>simple_points</a:t>
            </a:r>
            <a:r>
              <a:rPr lang="en-GB" dirty="0"/>
              <a:t>(p) values (point(4,4));</a:t>
            </a:r>
          </a:p>
          <a:p>
            <a:r>
              <a:rPr lang="en-GB" b="1" dirty="0">
                <a:solidFill>
                  <a:srgbClr val="0070C0"/>
                </a:solidFill>
              </a:rPr>
              <a:t>INSERT</a:t>
            </a:r>
            <a:r>
              <a:rPr lang="en-GB" dirty="0"/>
              <a:t> </a:t>
            </a:r>
            <a:r>
              <a:rPr lang="en-GB" b="1" dirty="0">
                <a:solidFill>
                  <a:srgbClr val="0070C0"/>
                </a:solidFill>
              </a:rPr>
              <a:t>INTO</a:t>
            </a:r>
            <a:r>
              <a:rPr lang="en-GB" dirty="0"/>
              <a:t> </a:t>
            </a:r>
            <a:r>
              <a:rPr lang="en-GB" dirty="0" err="1"/>
              <a:t>simple_points</a:t>
            </a:r>
            <a:r>
              <a:rPr lang="en-GB" dirty="0"/>
              <a:t>(p) values (point(5,5));</a:t>
            </a:r>
          </a:p>
        </p:txBody>
      </p:sp>
      <p:sp>
        <p:nvSpPr>
          <p:cNvPr id="7" name="Google Shape;258;p25">
            <a:extLst>
              <a:ext uri="{FF2B5EF4-FFF2-40B4-BE49-F238E27FC236}">
                <a16:creationId xmlns:a16="http://schemas.microsoft.com/office/drawing/2014/main" id="{B3442EC0-ACC7-294E-A1B0-DA87E01DFE0A}"/>
              </a:ext>
            </a:extLst>
          </p:cNvPr>
          <p:cNvSpPr txBox="1">
            <a:spLocks/>
          </p:cNvSpPr>
          <p:nvPr/>
        </p:nvSpPr>
        <p:spPr>
          <a:xfrm>
            <a:off x="345238" y="4510023"/>
            <a:ext cx="11501526" cy="1912899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3429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2pPr>
            <a:lvl3pPr marL="5715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3pPr>
            <a:lvl4pPr marL="8001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4pPr>
            <a:lvl5pPr marL="10287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5pPr>
            <a:lvl6pPr marL="12573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145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431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0070C0"/>
                </a:solidFill>
              </a:rPr>
              <a:t>EXPLAIN</a:t>
            </a:r>
            <a:r>
              <a:rPr lang="en-GB" sz="1200" dirty="0"/>
              <a:t> </a:t>
            </a:r>
            <a:r>
              <a:rPr lang="en-GB" b="1" dirty="0">
                <a:solidFill>
                  <a:srgbClr val="0070C0"/>
                </a:solidFill>
              </a:rPr>
              <a:t>SELECT</a:t>
            </a:r>
            <a:r>
              <a:rPr lang="en-GB" sz="1200" dirty="0"/>
              <a:t> * </a:t>
            </a:r>
            <a:r>
              <a:rPr lang="en-GB" b="1" dirty="0">
                <a:solidFill>
                  <a:srgbClr val="0070C0"/>
                </a:solidFill>
              </a:rPr>
              <a:t>FROM</a:t>
            </a:r>
            <a:r>
              <a:rPr lang="en-GB" sz="1200" dirty="0"/>
              <a:t> </a:t>
            </a:r>
            <a:r>
              <a:rPr lang="en-GB" sz="1200" dirty="0" err="1"/>
              <a:t>simple_points</a:t>
            </a:r>
            <a:r>
              <a:rPr lang="en-GB" sz="1200" dirty="0"/>
              <a:t>, </a:t>
            </a:r>
            <a:r>
              <a:rPr lang="en-GB" sz="1200" dirty="0" err="1"/>
              <a:t>simple_box</a:t>
            </a:r>
            <a:r>
              <a:rPr lang="en-GB" sz="1200" dirty="0"/>
              <a:t> where p &lt;@ b;</a:t>
            </a:r>
          </a:p>
          <a:p>
            <a:r>
              <a:rPr lang="en-GB" sz="1200" dirty="0"/>
              <a:t>                                        QUERY PLAN                                         </a:t>
            </a:r>
          </a:p>
          <a:p>
            <a:r>
              <a:rPr lang="en-GB" sz="1200" dirty="0"/>
              <a:t>-------------------------------------------------------------------------------------------</a:t>
            </a:r>
          </a:p>
          <a:p>
            <a:r>
              <a:rPr lang="en-GB" sz="1200" dirty="0"/>
              <a:t> Nested Loop  (cost=10000000000.13..10000000133.82 rows=7 width=48)</a:t>
            </a:r>
          </a:p>
          <a:p>
            <a:r>
              <a:rPr lang="en-GB" sz="1200" dirty="0"/>
              <a:t>   Join Filter: (</a:t>
            </a:r>
            <a:r>
              <a:rPr lang="en-GB" sz="1200" dirty="0" err="1"/>
              <a:t>simple_points.p</a:t>
            </a:r>
            <a:r>
              <a:rPr lang="en-GB" sz="1200" dirty="0"/>
              <a:t> &lt;@ </a:t>
            </a:r>
            <a:r>
              <a:rPr lang="en-GB" sz="1200" dirty="0" err="1"/>
              <a:t>simple_box.b</a:t>
            </a:r>
            <a:r>
              <a:rPr lang="en-GB" sz="1200" dirty="0"/>
              <a:t>)</a:t>
            </a:r>
          </a:p>
          <a:p>
            <a:r>
              <a:rPr lang="en-GB" sz="1200" dirty="0"/>
              <a:t>   -&gt;  Seq Scan on </a:t>
            </a:r>
            <a:r>
              <a:rPr lang="en-GB" sz="1200" dirty="0" err="1"/>
              <a:t>simple_box</a:t>
            </a:r>
            <a:r>
              <a:rPr lang="en-GB" sz="1200" dirty="0"/>
              <a:t>  (cost=10000000000.00..10000000023.60 rows=1360 width=32)</a:t>
            </a:r>
          </a:p>
          <a:p>
            <a:r>
              <a:rPr lang="en-GB" sz="1200" dirty="0"/>
              <a:t>   -&gt;  Materialize  (cost=0.13..8.23 rows=5 width=16)</a:t>
            </a:r>
          </a:p>
          <a:p>
            <a:r>
              <a:rPr lang="en-GB" sz="1200" dirty="0"/>
              <a:t>         -&gt;  </a:t>
            </a:r>
            <a:r>
              <a:rPr lang="en-GB" b="1" dirty="0">
                <a:solidFill>
                  <a:schemeClr val="accent2"/>
                </a:solidFill>
              </a:rPr>
              <a:t>Index Scan using </a:t>
            </a:r>
            <a:r>
              <a:rPr lang="en-GB" dirty="0" err="1"/>
              <a:t>simple_points_idx</a:t>
            </a:r>
            <a:r>
              <a:rPr lang="en-GB" b="1" dirty="0">
                <a:solidFill>
                  <a:schemeClr val="accent2"/>
                </a:solidFill>
              </a:rPr>
              <a:t> </a:t>
            </a:r>
            <a:r>
              <a:rPr lang="en-GB" sz="1200" dirty="0"/>
              <a:t>on </a:t>
            </a:r>
            <a:r>
              <a:rPr lang="en-GB" sz="1200" dirty="0" err="1"/>
              <a:t>simple_points</a:t>
            </a:r>
            <a:r>
              <a:rPr lang="en-GB" sz="1200" dirty="0"/>
              <a:t>  (cost=0.13..8.21 rows=5 width=16)</a:t>
            </a:r>
          </a:p>
          <a:p>
            <a:r>
              <a:rPr lang="en-GB" sz="1200" dirty="0"/>
              <a:t>(5 rows)</a:t>
            </a:r>
          </a:p>
          <a:p>
            <a:br>
              <a:rPr lang="en-GB" sz="1200" dirty="0"/>
            </a:br>
            <a:endParaRPr lang="en-GB" sz="1200" dirty="0"/>
          </a:p>
        </p:txBody>
      </p:sp>
      <p:sp>
        <p:nvSpPr>
          <p:cNvPr id="9" name="Google Shape;258;p25">
            <a:extLst>
              <a:ext uri="{FF2B5EF4-FFF2-40B4-BE49-F238E27FC236}">
                <a16:creationId xmlns:a16="http://schemas.microsoft.com/office/drawing/2014/main" id="{01BA6F1F-746F-6043-B768-B74D3896E65D}"/>
              </a:ext>
            </a:extLst>
          </p:cNvPr>
          <p:cNvSpPr txBox="1">
            <a:spLocks/>
          </p:cNvSpPr>
          <p:nvPr/>
        </p:nvSpPr>
        <p:spPr>
          <a:xfrm>
            <a:off x="6189785" y="2642715"/>
            <a:ext cx="5656980" cy="1396721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3429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2pPr>
            <a:lvl3pPr marL="5715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3pPr>
            <a:lvl4pPr marL="8001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4pPr>
            <a:lvl5pPr marL="10287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5pPr>
            <a:lvl6pPr marL="12573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145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431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0070C0"/>
                </a:solidFill>
              </a:rPr>
              <a:t>CREATE</a:t>
            </a:r>
            <a:r>
              <a:rPr lang="en-GB" dirty="0"/>
              <a:t> </a:t>
            </a:r>
            <a:r>
              <a:rPr lang="en-GB" b="1" dirty="0">
                <a:solidFill>
                  <a:srgbClr val="0070C0"/>
                </a:solidFill>
              </a:rPr>
              <a:t>TABLE</a:t>
            </a:r>
            <a:r>
              <a:rPr lang="en-GB" dirty="0"/>
              <a:t> </a:t>
            </a:r>
            <a:r>
              <a:rPr lang="en-GB" dirty="0" err="1"/>
              <a:t>simple_box</a:t>
            </a:r>
            <a:r>
              <a:rPr lang="en-GB" dirty="0"/>
              <a:t>(b box);</a:t>
            </a:r>
          </a:p>
          <a:p>
            <a:r>
              <a:rPr lang="en-GB" b="1" dirty="0">
                <a:solidFill>
                  <a:srgbClr val="0070C0"/>
                </a:solidFill>
              </a:rPr>
              <a:t>INSERT</a:t>
            </a:r>
            <a:r>
              <a:rPr lang="en-GB" dirty="0"/>
              <a:t> INTO </a:t>
            </a:r>
            <a:r>
              <a:rPr lang="en-GB" dirty="0" err="1"/>
              <a:t>simple_box</a:t>
            </a:r>
            <a:r>
              <a:rPr lang="en-GB" dirty="0"/>
              <a:t> </a:t>
            </a:r>
            <a:r>
              <a:rPr lang="en-GB" b="1" dirty="0">
                <a:solidFill>
                  <a:srgbClr val="0070C0"/>
                </a:solidFill>
              </a:rPr>
              <a:t>VALUES</a:t>
            </a:r>
            <a:r>
              <a:rPr lang="en-GB" dirty="0"/>
              <a:t> (box(point(2,2), point(4,4)));</a:t>
            </a:r>
          </a:p>
        </p:txBody>
      </p:sp>
      <p:sp>
        <p:nvSpPr>
          <p:cNvPr id="10" name="Google Shape;258;p25">
            <a:extLst>
              <a:ext uri="{FF2B5EF4-FFF2-40B4-BE49-F238E27FC236}">
                <a16:creationId xmlns:a16="http://schemas.microsoft.com/office/drawing/2014/main" id="{12DE4CEA-830E-9047-ADAE-D29D463DDC00}"/>
              </a:ext>
            </a:extLst>
          </p:cNvPr>
          <p:cNvSpPr txBox="1">
            <a:spLocks/>
          </p:cNvSpPr>
          <p:nvPr/>
        </p:nvSpPr>
        <p:spPr>
          <a:xfrm>
            <a:off x="345236" y="4149584"/>
            <a:ext cx="11501526" cy="28174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3429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2pPr>
            <a:lvl3pPr marL="5715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3pPr>
            <a:lvl4pPr marL="8001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4pPr>
            <a:lvl5pPr marL="1028700" indent="-114300" algn="l" defTabSz="457200" rtl="0" eaLnBrk="1" latinLnBrk="0" hangingPunct="1">
              <a:lnSpc>
                <a:spcPct val="15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Calibri" panose="020F0502020204030204" pitchFamily="34" charset="0"/>
              </a:defRPr>
            </a:lvl5pPr>
            <a:lvl6pPr marL="12573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145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43100" indent="-114300" algn="l" defTabSz="457200" rtl="0" eaLnBrk="1" latinLnBrk="0" hangingPunct="1">
              <a:lnSpc>
                <a:spcPct val="90000"/>
              </a:lnSpc>
              <a:spcBef>
                <a:spcPts val="25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0070C0"/>
                </a:solidFill>
              </a:rPr>
              <a:t>CREATE</a:t>
            </a:r>
            <a:r>
              <a:rPr lang="en-GB" dirty="0"/>
              <a:t> </a:t>
            </a:r>
            <a:r>
              <a:rPr lang="en-GB" b="1" dirty="0">
                <a:solidFill>
                  <a:srgbClr val="0070C0"/>
                </a:solidFill>
              </a:rPr>
              <a:t>INDEX</a:t>
            </a:r>
            <a:r>
              <a:rPr lang="en-GB" dirty="0"/>
              <a:t> </a:t>
            </a:r>
            <a:r>
              <a:rPr lang="en-GB" dirty="0" err="1"/>
              <a:t>simple_points_idx</a:t>
            </a:r>
            <a:r>
              <a:rPr lang="en-GB" dirty="0"/>
              <a:t> on </a:t>
            </a:r>
            <a:r>
              <a:rPr lang="en-GB" dirty="0" err="1"/>
              <a:t>simple_points</a:t>
            </a:r>
            <a:r>
              <a:rPr lang="en-GB" dirty="0"/>
              <a:t> using gist(p);</a:t>
            </a:r>
            <a:endParaRPr lang="en-GB" sz="12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B-Tree: Use this index for most of the queries and different data types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Hash:  Used for equality operators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BRIN:  For really large sequentially lineup datasets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GIN:  Used for documents and arrays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GiST: Used for full text search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4" name="Google Shape;2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Where and What?</a:t>
            </a:r>
            <a:endParaRPr b="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Duplicate Indexes</a:t>
            </a:r>
            <a:endParaRPr b="0" dirty="0"/>
          </a:p>
        </p:txBody>
      </p:sp>
      <p:sp>
        <p:nvSpPr>
          <p:cNvPr id="283" name="Google Shape;283;p28"/>
          <p:cNvSpPr txBox="1"/>
          <p:nvPr/>
        </p:nvSpPr>
        <p:spPr>
          <a:xfrm>
            <a:off x="176051" y="3429000"/>
            <a:ext cx="11839895" cy="283875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indrelid::regclass relname, indkey, amname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pg_index i, pg_opclass o, pg_am a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o.oid = 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(indclass)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a.oid = o.opcmethod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BY relname, indclass, amname, indkey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HAVING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count(*) &gt; 1;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relname | indkey | amname 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---------+--------+--------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      2 | btree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</p:txBody>
      </p:sp>
      <p:sp>
        <p:nvSpPr>
          <p:cNvPr id="284" name="Google Shape;284;p28"/>
          <p:cNvSpPr txBox="1"/>
          <p:nvPr/>
        </p:nvSpPr>
        <p:spPr>
          <a:xfrm>
            <a:off x="176050" y="938594"/>
            <a:ext cx="11839895" cy="2371765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indrelid::regclass relname,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indexrelid::regclass indexname, indkey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pg_index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relname,indexname,indkey;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relname          |                   indexname                   | indkey  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--------------------------+-----------------------------------------------+---------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pg_index                 | pg_index_indexrelid_index                     | 1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pg_toast.pg_toast_2615   | pg_toast.pg_toast_2615_index                  | 1 2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pg_constraint            | pg_constraint_conparentid_index               | 11</a:t>
            </a:r>
          </a:p>
        </p:txBody>
      </p:sp>
    </p:spTree>
    <p:extLst>
      <p:ext uri="{BB962C8B-B14F-4D97-AF65-F5344CB8AC3E}">
        <p14:creationId xmlns:p14="http://schemas.microsoft.com/office/powerpoint/2010/main" val="2453999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E0C9A74-4074-EB4C-A354-B36C22AF6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=# \d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pg_stat_user_indexes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View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pg_catalog.pg_stat_user_indexes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Column     |  Type  | Collation | Nullable | Default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---------------+--------+-----------+----------+---------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   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name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      | name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name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idx_scan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idx_tup_read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idx_tup_fetch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          |          | </a:t>
            </a:r>
          </a:p>
          <a:p>
            <a:br>
              <a:rPr lang="en-US" dirty="0"/>
            </a:br>
            <a:endParaRPr lang="en-US" dirty="0"/>
          </a:p>
          <a:p>
            <a:endParaRPr lang="en-PK"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Index Stats (</a:t>
            </a:r>
            <a:r>
              <a:rPr lang="en-US" sz="2800" b="0" dirty="0" err="1"/>
              <a:t>pg_stat_user_indexes</a:t>
            </a:r>
            <a:r>
              <a:rPr lang="en-US" sz="2800" b="0" dirty="0"/>
              <a:t>, </a:t>
            </a:r>
            <a:r>
              <a:rPr lang="en-US" sz="2800" b="0" dirty="0" err="1"/>
              <a:t>pg_stat_statement</a:t>
            </a:r>
            <a:r>
              <a:rPr lang="en-US" sz="2800" b="0" dirty="0"/>
              <a:t>)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722238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D7DE74-4572-054E-A960-0E5F2DB11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idx_scan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pg_catalog.pg_stat_user_indexes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idx_scan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---------+---------------+----------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foo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idx_foo_date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       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idx_btree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    |        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idx_btree_id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        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idx_btree_name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|       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idx_brin_brin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|       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(7 rows)</a:t>
            </a:r>
          </a:p>
          <a:p>
            <a:endParaRPr lang="en-PK"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Unused Indexes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7342695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24"/>
          <p:cNvSpPr/>
          <p:nvPr/>
        </p:nvSpPr>
        <p:spPr>
          <a:xfrm>
            <a:off x="4629600" y="3361440"/>
            <a:ext cx="7075200" cy="223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SzPts val="1400"/>
            </a:pPr>
            <a:endParaRPr sz="1867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00DC0-B1C2-B75E-04B1-DDC743390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33" y="2825533"/>
            <a:ext cx="7414400" cy="984885"/>
          </a:xfrm>
        </p:spPr>
        <p:txBody>
          <a:bodyPr/>
          <a:lstStyle/>
          <a:p>
            <a:r>
              <a:rPr lang="en-US" sz="8000" dirty="0"/>
              <a:t>Questions</a:t>
            </a:r>
            <a:endParaRPr lang="en-PK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34"/>
          <p:cNvSpPr/>
          <p:nvPr/>
        </p:nvSpPr>
        <p:spPr>
          <a:xfrm>
            <a:off x="2966147" y="2916353"/>
            <a:ext cx="7413120" cy="114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80000"/>
              </a:lnSpc>
              <a:buSzPts val="5700"/>
            </a:pPr>
            <a:r>
              <a:rPr lang="en-US" sz="7600" b="1"/>
              <a:t>Thank you! </a:t>
            </a:r>
            <a:endParaRPr sz="76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" name="Google Shape;1095;g129c764069c_0_3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27633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3FF8D8-D124-D645-8C11-7D24F13476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26899" y="793002"/>
            <a:ext cx="3845800" cy="52249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186321-B98E-614F-8538-58E4E4A336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94881" y="793002"/>
            <a:ext cx="3756423" cy="52100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A3FDF83-2446-DE4E-83E8-393AA1AA4C2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600" b="0">
                <a:latin typeface="Calibri" panose="020F0502020204030204" pitchFamily="34" charset="0"/>
                <a:cs typeface="Calibri" panose="020F0502020204030204" pitchFamily="34" charset="0"/>
              </a:rPr>
              <a:t>Heap / Index</a:t>
            </a:r>
            <a:endParaRPr lang="en-US" sz="26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3311FE-BCD3-4246-A663-2B192BA6B077}"/>
              </a:ext>
            </a:extLst>
          </p:cNvPr>
          <p:cNvPicPr>
            <a:picLocks/>
          </p:cNvPicPr>
          <p:nvPr/>
        </p:nvPicPr>
        <p:blipFill>
          <a:blip r:embed="rId5"/>
          <a:srcRect/>
          <a:stretch/>
        </p:blipFill>
        <p:spPr>
          <a:xfrm>
            <a:off x="109280" y="793002"/>
            <a:ext cx="3955824" cy="521002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7309296-F80A-694D-B5F8-09A9DF34D66A}"/>
              </a:ext>
            </a:extLst>
          </p:cNvPr>
          <p:cNvSpPr/>
          <p:nvPr/>
        </p:nvSpPr>
        <p:spPr>
          <a:xfrm>
            <a:off x="4522304" y="4472610"/>
            <a:ext cx="596348" cy="993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A43BCA-73BB-2D4E-A395-992345A5B154}"/>
              </a:ext>
            </a:extLst>
          </p:cNvPr>
          <p:cNvSpPr/>
          <p:nvPr/>
        </p:nvSpPr>
        <p:spPr>
          <a:xfrm>
            <a:off x="5147901" y="4475924"/>
            <a:ext cx="146346" cy="96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287C7BD9-DB39-0045-B50A-226F7815DBA3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324064" y="4492488"/>
            <a:ext cx="4497134" cy="9812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0941FCB-0425-2C47-A753-0F5205B662F1}"/>
              </a:ext>
            </a:extLst>
          </p:cNvPr>
          <p:cNvSpPr/>
          <p:nvPr/>
        </p:nvSpPr>
        <p:spPr>
          <a:xfrm>
            <a:off x="9821198" y="5381501"/>
            <a:ext cx="445923" cy="184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060417-5EE4-E847-A1F4-30EBF17642DD}"/>
              </a:ext>
            </a:extLst>
          </p:cNvPr>
          <p:cNvSpPr/>
          <p:nvPr/>
        </p:nvSpPr>
        <p:spPr>
          <a:xfrm>
            <a:off x="10323446" y="1279953"/>
            <a:ext cx="728867" cy="1512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83;p11">
            <a:extLst>
              <a:ext uri="{FF2B5EF4-FFF2-40B4-BE49-F238E27FC236}">
                <a16:creationId xmlns:a16="http://schemas.microsoft.com/office/drawing/2014/main" id="{68776579-A14F-A248-9D17-BCE0CCC65AD6}"/>
              </a:ext>
            </a:extLst>
          </p:cNvPr>
          <p:cNvSpPr/>
          <p:nvPr/>
        </p:nvSpPr>
        <p:spPr>
          <a:xfrm>
            <a:off x="6635008" y="2843358"/>
            <a:ext cx="5376992" cy="3597902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>
              <a:buClr>
                <a:srgbClr val="373737"/>
              </a:buClr>
              <a:buSzPts val="1900"/>
            </a:pPr>
            <a:r>
              <a:rPr lang="en-US" b="1" dirty="0">
                <a:solidFill>
                  <a:srgbClr val="373737"/>
                </a:solidFill>
                <a:latin typeface="Courier New"/>
                <a:cs typeface="Courier New"/>
                <a:sym typeface="Courier New"/>
              </a:rPr>
              <a:t>SQL</a:t>
            </a:r>
          </a:p>
          <a:p>
            <a:pPr lvl="0">
              <a:buClr>
                <a:srgbClr val="373737"/>
              </a:buClr>
              <a:buSzPts val="1900"/>
            </a:pPr>
            <a:endParaRPr lang="en-US" b="1" dirty="0">
              <a:solidFill>
                <a:srgbClr val="0070C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TABLE 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admin(id int, name text, dt date);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relfilenode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pg_class</a:t>
            </a:r>
            <a:r>
              <a:rPr lang="en-US" b="1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WHERE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relname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LIKE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‘admin’;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relfilenode</a:t>
            </a: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>
              <a:buClr>
                <a:srgbClr val="373737"/>
              </a:buClr>
              <a:buSzPts val="1900"/>
            </a:pPr>
            <a:r>
              <a:rPr lang="en-US" b="1" dirty="0">
                <a:solidFill>
                  <a:srgbClr val="373737"/>
                </a:solidFill>
                <a:latin typeface="Courier New"/>
                <a:cs typeface="Courier New"/>
                <a:sym typeface="Courier New"/>
              </a:rPr>
              <a:t>16384</a:t>
            </a:r>
          </a:p>
          <a:p>
            <a:pPr lvl="0">
              <a:buClr>
                <a:srgbClr val="373737"/>
              </a:buClr>
              <a:buSzPts val="1800"/>
            </a:pPr>
            <a:endParaRPr lang="en-US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rgbClr val="373737"/>
              </a:buClr>
              <a:buSzPts val="1800"/>
            </a:pPr>
            <a:r>
              <a:rPr lang="en-US" b="1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Bash</a:t>
            </a:r>
          </a:p>
          <a:p>
            <a:pPr lvl="0">
              <a:buClr>
                <a:srgbClr val="373737"/>
              </a:buClr>
              <a:buSzPts val="1800"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$ ls $PGDATA/base/</a:t>
            </a:r>
            <a:r>
              <a:rPr lang="en-US" b="1" dirty="0">
                <a:solidFill>
                  <a:srgbClr val="373737"/>
                </a:solidFill>
                <a:latin typeface="Courier New"/>
                <a:cs typeface="Courier New"/>
                <a:sym typeface="Courier New"/>
              </a:rPr>
              <a:t>13680/16384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 </a:t>
            </a:r>
          </a:p>
          <a:p>
            <a:pPr lvl="0">
              <a:buClr>
                <a:srgbClr val="373737"/>
              </a:buClr>
              <a:buSzPts val="1800"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$PGDATA/base/</a:t>
            </a:r>
            <a:r>
              <a:rPr lang="en-US" b="1" dirty="0">
                <a:solidFill>
                  <a:srgbClr val="373737"/>
                </a:solidFill>
                <a:latin typeface="Courier New"/>
                <a:cs typeface="Courier New"/>
                <a:sym typeface="Courier New"/>
              </a:rPr>
              <a:t>13680/16384</a:t>
            </a:r>
            <a:endParaRPr lang="en-US" b="1" dirty="0">
              <a:solidFill>
                <a:srgbClr val="373737"/>
              </a:solidFill>
              <a:latin typeface="Courier New"/>
              <a:cs typeface="Courier New"/>
              <a:sym typeface="Exo 2"/>
            </a:endParaRPr>
          </a:p>
        </p:txBody>
      </p:sp>
      <p:sp>
        <p:nvSpPr>
          <p:cNvPr id="83" name="Google Shape;83;p11"/>
          <p:cNvSpPr/>
          <p:nvPr/>
        </p:nvSpPr>
        <p:spPr>
          <a:xfrm>
            <a:off x="180000" y="858856"/>
            <a:ext cx="11821671" cy="1892734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285750" lvl="0" indent="-285750">
              <a:buClr>
                <a:srgbClr val="373737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3737"/>
                </a:solidFill>
              </a:rPr>
              <a:t>Rows / Tuples stored in a table.</a:t>
            </a:r>
          </a:p>
          <a:p>
            <a:pPr marL="285750" lvl="0" indent="-285750">
              <a:buClr>
                <a:srgbClr val="373737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3737"/>
                </a:solidFill>
              </a:rPr>
              <a:t>Every table in PostgreSQL has physical disk file(s)*</a:t>
            </a:r>
            <a:endParaRPr lang="en-US" sz="1800" dirty="0"/>
          </a:p>
          <a:p>
            <a:pPr marL="285750" lvl="0" indent="-285750">
              <a:buClr>
                <a:srgbClr val="373737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The physical files on disk can be seen in the $PGDATA directory</a:t>
            </a:r>
          </a:p>
          <a:p>
            <a:pPr marL="285750" indent="-285750">
              <a:buClr>
                <a:srgbClr val="373737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3737"/>
                </a:solidFill>
              </a:rPr>
              <a:t>Tuple stored in a table does not have any order.</a:t>
            </a:r>
          </a:p>
          <a:p>
            <a:pPr marL="285750" indent="-285750">
              <a:buClr>
                <a:srgbClr val="373737"/>
              </a:buClr>
              <a:buSzPts val="19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3737"/>
                </a:solidFill>
              </a:rPr>
              <a:t>Rows can be accessed in sequential order.</a:t>
            </a:r>
          </a:p>
          <a:p>
            <a:pPr marL="285750" indent="-285750">
              <a:buClr>
                <a:srgbClr val="373737"/>
              </a:buClr>
              <a:buSzPts val="1900"/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endParaRPr dirty="0"/>
          </a:p>
        </p:txBody>
      </p:sp>
      <p:sp>
        <p:nvSpPr>
          <p:cNvPr id="86" name="Google Shape;86;p11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2600" b="0" dirty="0">
                <a:latin typeface="Calibri" panose="020F0502020204030204" pitchFamily="34" charset="0"/>
                <a:cs typeface="Calibri" panose="020F0502020204030204" pitchFamily="34" charset="0"/>
              </a:rPr>
              <a:t>PostgreSQL Tables (Heap)</a:t>
            </a:r>
          </a:p>
        </p:txBody>
      </p:sp>
      <p:sp>
        <p:nvSpPr>
          <p:cNvPr id="21" name="Google Shape;83;p11">
            <a:extLst>
              <a:ext uri="{FF2B5EF4-FFF2-40B4-BE49-F238E27FC236}">
                <a16:creationId xmlns:a16="http://schemas.microsoft.com/office/drawing/2014/main" id="{DFCE24E5-15B3-C948-A3B9-AC36FF5D8F4F}"/>
              </a:ext>
            </a:extLst>
          </p:cNvPr>
          <p:cNvSpPr/>
          <p:nvPr/>
        </p:nvSpPr>
        <p:spPr>
          <a:xfrm>
            <a:off x="180000" y="2843356"/>
            <a:ext cx="6350273" cy="3597904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>
              <a:buClr>
                <a:srgbClr val="373737"/>
              </a:buClr>
              <a:buSzPts val="1900"/>
            </a:pPr>
            <a:endParaRPr lang="en-US" sz="1300" b="1" dirty="0">
              <a:solidFill>
                <a:schemeClr val="accent1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056586E1-90EE-0A43-92C7-C66C6259D3D9}"/>
              </a:ext>
            </a:extLst>
          </p:cNvPr>
          <p:cNvGrpSpPr/>
          <p:nvPr/>
        </p:nvGrpSpPr>
        <p:grpSpPr>
          <a:xfrm>
            <a:off x="2216136" y="3535818"/>
            <a:ext cx="1385511" cy="914400"/>
            <a:chOff x="2815892" y="3535818"/>
            <a:chExt cx="1385511" cy="914400"/>
          </a:xfrm>
        </p:grpSpPr>
        <p:pic>
          <p:nvPicPr>
            <p:cNvPr id="49" name="Graphic 48" descr="Thought bubble with solid fill">
              <a:extLst>
                <a:ext uri="{FF2B5EF4-FFF2-40B4-BE49-F238E27FC236}">
                  <a16:creationId xmlns:a16="http://schemas.microsoft.com/office/drawing/2014/main" id="{D614CABE-7FEE-A144-AE20-2D478845F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815892" y="3535818"/>
              <a:ext cx="1385511" cy="914400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AA7A4D9-CE3D-ED4E-850A-EC3FC9C9A650}"/>
                </a:ext>
              </a:extLst>
            </p:cNvPr>
            <p:cNvSpPr txBox="1"/>
            <p:nvPr/>
          </p:nvSpPr>
          <p:spPr>
            <a:xfrm>
              <a:off x="3054507" y="3769252"/>
              <a:ext cx="78098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solidFill>
                    <a:schemeClr val="tx1"/>
                  </a:solidFill>
                </a:rPr>
                <a:t>$PGDATA</a:t>
              </a:r>
            </a:p>
          </p:txBody>
        </p:sp>
      </p:grp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E0E9519-2B34-DC4E-A0D6-B8CC8BB98790}"/>
              </a:ext>
            </a:extLst>
          </p:cNvPr>
          <p:cNvCxnSpPr/>
          <p:nvPr/>
        </p:nvCxnSpPr>
        <p:spPr>
          <a:xfrm>
            <a:off x="452296" y="3067665"/>
            <a:ext cx="0" cy="30971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CE48FD3-B89D-4F44-A9DD-BAE91F6AE4E0}"/>
              </a:ext>
            </a:extLst>
          </p:cNvPr>
          <p:cNvCxnSpPr>
            <a:cxnSpLocks/>
            <a:endCxn id="59" idx="1"/>
          </p:cNvCxnSpPr>
          <p:nvPr/>
        </p:nvCxnSpPr>
        <p:spPr>
          <a:xfrm flipV="1">
            <a:off x="452296" y="3535818"/>
            <a:ext cx="48574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Open folder with solid fill">
            <a:extLst>
              <a:ext uri="{FF2B5EF4-FFF2-40B4-BE49-F238E27FC236}">
                <a16:creationId xmlns:a16="http://schemas.microsoft.com/office/drawing/2014/main" id="{8B043CB1-4A3F-424B-AD72-E2A359CC66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50920" y="4254758"/>
            <a:ext cx="720000" cy="720000"/>
          </a:xfrm>
          <a:prstGeom prst="rect">
            <a:avLst/>
          </a:prstGeom>
        </p:spPr>
      </p:pic>
      <p:pic>
        <p:nvPicPr>
          <p:cNvPr id="59" name="Graphic 58" descr="Folder with solid fill">
            <a:extLst>
              <a:ext uri="{FF2B5EF4-FFF2-40B4-BE49-F238E27FC236}">
                <a16:creationId xmlns:a16="http://schemas.microsoft.com/office/drawing/2014/main" id="{C4566EAC-B08E-D343-9A4A-3E391FD140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8044" y="3175818"/>
            <a:ext cx="720000" cy="720000"/>
          </a:xfrm>
          <a:prstGeom prst="rect">
            <a:avLst/>
          </a:prstGeom>
        </p:spPr>
      </p:pic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578681D-400E-5A4E-A411-F33C5D4AC2A3}"/>
              </a:ext>
            </a:extLst>
          </p:cNvPr>
          <p:cNvCxnSpPr>
            <a:cxnSpLocks/>
            <a:endCxn id="69" idx="1"/>
          </p:cNvCxnSpPr>
          <p:nvPr/>
        </p:nvCxnSpPr>
        <p:spPr>
          <a:xfrm flipV="1">
            <a:off x="452296" y="4049566"/>
            <a:ext cx="7405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9" name="Graphic 68" descr="Folder with solid fill">
            <a:extLst>
              <a:ext uri="{FF2B5EF4-FFF2-40B4-BE49-F238E27FC236}">
                <a16:creationId xmlns:a16="http://schemas.microsoft.com/office/drawing/2014/main" id="{60F05C0E-EE3D-9A4B-819A-858F8B416D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92828" y="3689566"/>
            <a:ext cx="720000" cy="720000"/>
          </a:xfrm>
          <a:prstGeom prst="rect">
            <a:avLst/>
          </a:prstGeom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8FBD531-9510-CF4D-9625-BE7EAF5F3A2E}"/>
              </a:ext>
            </a:extLst>
          </p:cNvPr>
          <p:cNvCxnSpPr>
            <a:cxnSpLocks/>
            <a:endCxn id="57" idx="1"/>
          </p:cNvCxnSpPr>
          <p:nvPr/>
        </p:nvCxnSpPr>
        <p:spPr>
          <a:xfrm flipV="1">
            <a:off x="452295" y="4614758"/>
            <a:ext cx="12986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4" name="Graphic 73" descr="Folder with solid fill">
            <a:extLst>
              <a:ext uri="{FF2B5EF4-FFF2-40B4-BE49-F238E27FC236}">
                <a16:creationId xmlns:a16="http://schemas.microsoft.com/office/drawing/2014/main" id="{8C287358-A216-884C-85D2-82CC753324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915355" y="4261111"/>
            <a:ext cx="720000" cy="720000"/>
          </a:xfrm>
          <a:prstGeom prst="rect">
            <a:avLst/>
          </a:prstGeom>
        </p:spPr>
      </p:pic>
      <p:pic>
        <p:nvPicPr>
          <p:cNvPr id="75" name="Graphic 74" descr="Open folder with solid fill">
            <a:extLst>
              <a:ext uri="{FF2B5EF4-FFF2-40B4-BE49-F238E27FC236}">
                <a16:creationId xmlns:a16="http://schemas.microsoft.com/office/drawing/2014/main" id="{E1FDFC64-1AC7-A84B-8D4E-A888BDED43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67723" y="4865272"/>
            <a:ext cx="720000" cy="720000"/>
          </a:xfrm>
          <a:prstGeom prst="rect">
            <a:avLst/>
          </a:pr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174A331-4907-DB42-A74E-7F5BB2248BFA}"/>
              </a:ext>
            </a:extLst>
          </p:cNvPr>
          <p:cNvCxnSpPr>
            <a:cxnSpLocks/>
            <a:stCxn id="57" idx="3"/>
            <a:endCxn id="74" idx="1"/>
          </p:cNvCxnSpPr>
          <p:nvPr/>
        </p:nvCxnSpPr>
        <p:spPr>
          <a:xfrm>
            <a:off x="2470920" y="4614758"/>
            <a:ext cx="444435" cy="635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Elbow Connector 77">
            <a:extLst>
              <a:ext uri="{FF2B5EF4-FFF2-40B4-BE49-F238E27FC236}">
                <a16:creationId xmlns:a16="http://schemas.microsoft.com/office/drawing/2014/main" id="{49076754-C2F0-3444-9412-0B8555F8907C}"/>
              </a:ext>
            </a:extLst>
          </p:cNvPr>
          <p:cNvCxnSpPr>
            <a:cxnSpLocks/>
            <a:stCxn id="57" idx="2"/>
            <a:endCxn id="75" idx="1"/>
          </p:cNvCxnSpPr>
          <p:nvPr/>
        </p:nvCxnSpPr>
        <p:spPr>
          <a:xfrm rot="16200000" flipH="1">
            <a:off x="2414064" y="4671613"/>
            <a:ext cx="250514" cy="856803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Graphic 81" descr="Document outline">
            <a:extLst>
              <a:ext uri="{FF2B5EF4-FFF2-40B4-BE49-F238E27FC236}">
                <a16:creationId xmlns:a16="http://schemas.microsoft.com/office/drawing/2014/main" id="{03C6586E-75AF-4D4D-87D5-862B7CC1A1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712385" y="4865272"/>
            <a:ext cx="720000" cy="720000"/>
          </a:xfrm>
          <a:prstGeom prst="rect">
            <a:avLst/>
          </a:prstGeom>
        </p:spPr>
      </p:pic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86E79E11-EC43-3644-B742-2289261861A3}"/>
              </a:ext>
            </a:extLst>
          </p:cNvPr>
          <p:cNvCxnSpPr>
            <a:cxnSpLocks/>
            <a:stCxn id="75" idx="3"/>
            <a:endCxn id="82" idx="1"/>
          </p:cNvCxnSpPr>
          <p:nvPr/>
        </p:nvCxnSpPr>
        <p:spPr>
          <a:xfrm>
            <a:off x="3687723" y="5225272"/>
            <a:ext cx="10246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95">
            <a:extLst>
              <a:ext uri="{FF2B5EF4-FFF2-40B4-BE49-F238E27FC236}">
                <a16:creationId xmlns:a16="http://schemas.microsoft.com/office/drawing/2014/main" id="{2F7A67AE-5C83-C147-A396-8EF72858E7D4}"/>
              </a:ext>
            </a:extLst>
          </p:cNvPr>
          <p:cNvCxnSpPr>
            <a:cxnSpLocks/>
            <a:stCxn id="57" idx="2"/>
            <a:endCxn id="97" idx="1"/>
          </p:cNvCxnSpPr>
          <p:nvPr/>
        </p:nvCxnSpPr>
        <p:spPr>
          <a:xfrm rot="16200000" flipH="1">
            <a:off x="2899035" y="4186642"/>
            <a:ext cx="1052479" cy="2628709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Graphic 96" descr="Document outline">
            <a:extLst>
              <a:ext uri="{FF2B5EF4-FFF2-40B4-BE49-F238E27FC236}">
                <a16:creationId xmlns:a16="http://schemas.microsoft.com/office/drawing/2014/main" id="{54AFAB47-A206-1040-8FFC-016B5482AC6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739629" y="5667237"/>
            <a:ext cx="720000" cy="720000"/>
          </a:xfrm>
          <a:prstGeom prst="rect">
            <a:avLst/>
          </a:prstGeom>
        </p:spPr>
      </p:pic>
      <p:grpSp>
        <p:nvGrpSpPr>
          <p:cNvPr id="106" name="Group 105">
            <a:extLst>
              <a:ext uri="{FF2B5EF4-FFF2-40B4-BE49-F238E27FC236}">
                <a16:creationId xmlns:a16="http://schemas.microsoft.com/office/drawing/2014/main" id="{25D1FC05-9881-A648-B2D8-9331A90D930D}"/>
              </a:ext>
            </a:extLst>
          </p:cNvPr>
          <p:cNvGrpSpPr/>
          <p:nvPr/>
        </p:nvGrpSpPr>
        <p:grpSpPr>
          <a:xfrm>
            <a:off x="3494738" y="3581701"/>
            <a:ext cx="1483506" cy="914400"/>
            <a:chOff x="2815892" y="3535818"/>
            <a:chExt cx="2011758" cy="914400"/>
          </a:xfrm>
        </p:grpSpPr>
        <p:pic>
          <p:nvPicPr>
            <p:cNvPr id="107" name="Graphic 106" descr="Thought bubble with solid fill">
              <a:extLst>
                <a:ext uri="{FF2B5EF4-FFF2-40B4-BE49-F238E27FC236}">
                  <a16:creationId xmlns:a16="http://schemas.microsoft.com/office/drawing/2014/main" id="{0EC1A4D5-6912-1D48-892A-265923ABA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815892" y="3535818"/>
              <a:ext cx="2011758" cy="914400"/>
            </a:xfrm>
            <a:prstGeom prst="rect">
              <a:avLst/>
            </a:prstGeom>
          </p:spPr>
        </p:pic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EA8C68F7-EA02-F044-ACFE-3897B900B50E}"/>
                </a:ext>
              </a:extLst>
            </p:cNvPr>
            <p:cNvSpPr txBox="1"/>
            <p:nvPr/>
          </p:nvSpPr>
          <p:spPr>
            <a:xfrm>
              <a:off x="3054507" y="3769252"/>
              <a:ext cx="11689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>
                  <a:solidFill>
                    <a:schemeClr val="tx1"/>
                  </a:solidFill>
                </a:rPr>
                <a:t>T</a:t>
              </a:r>
              <a:r>
                <a:rPr lang="en-PK" sz="1000" dirty="0">
                  <a:solidFill>
                    <a:schemeClr val="tx1"/>
                  </a:solidFill>
                </a:rPr>
                <a:t>emplate dabase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C7F36522-809E-CF43-A114-CB6F68DB57E9}"/>
              </a:ext>
            </a:extLst>
          </p:cNvPr>
          <p:cNvGrpSpPr/>
          <p:nvPr/>
        </p:nvGrpSpPr>
        <p:grpSpPr>
          <a:xfrm>
            <a:off x="3516048" y="4355481"/>
            <a:ext cx="1223581" cy="914400"/>
            <a:chOff x="2815892" y="3535818"/>
            <a:chExt cx="1223581" cy="914400"/>
          </a:xfrm>
        </p:grpSpPr>
        <p:pic>
          <p:nvPicPr>
            <p:cNvPr id="110" name="Graphic 109" descr="Thought bubble with solid fill">
              <a:extLst>
                <a:ext uri="{FF2B5EF4-FFF2-40B4-BE49-F238E27FC236}">
                  <a16:creationId xmlns:a16="http://schemas.microsoft.com/office/drawing/2014/main" id="{3CE664BE-0A50-D949-9615-4DEAE87C22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815892" y="3535818"/>
              <a:ext cx="1223581" cy="914400"/>
            </a:xfrm>
            <a:prstGeom prst="rect">
              <a:avLst/>
            </a:prstGeom>
          </p:spPr>
        </p:pic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2F2553CE-E495-4943-B670-5CD52E7C8813}"/>
                </a:ext>
              </a:extLst>
            </p:cNvPr>
            <p:cNvSpPr txBox="1"/>
            <p:nvPr/>
          </p:nvSpPr>
          <p:spPr>
            <a:xfrm>
              <a:off x="3054507" y="3769252"/>
              <a:ext cx="68800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>
                  <a:solidFill>
                    <a:schemeClr val="tx1"/>
                  </a:solidFill>
                </a:rPr>
                <a:t>P</a:t>
              </a:r>
              <a:r>
                <a:rPr lang="en-PK" sz="1000" dirty="0">
                  <a:solidFill>
                    <a:schemeClr val="tx1"/>
                  </a:solidFill>
                </a:rPr>
                <a:t>ostgres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7253D40-86D6-D149-9E9A-26B560B02FBB}"/>
              </a:ext>
            </a:extLst>
          </p:cNvPr>
          <p:cNvGrpSpPr/>
          <p:nvPr/>
        </p:nvGrpSpPr>
        <p:grpSpPr>
          <a:xfrm>
            <a:off x="4892029" y="4120991"/>
            <a:ext cx="1385511" cy="914400"/>
            <a:chOff x="2815892" y="3535818"/>
            <a:chExt cx="1385511" cy="914400"/>
          </a:xfrm>
        </p:grpSpPr>
        <p:pic>
          <p:nvPicPr>
            <p:cNvPr id="115" name="Graphic 114" descr="Thought bubble with solid fill">
              <a:extLst>
                <a:ext uri="{FF2B5EF4-FFF2-40B4-BE49-F238E27FC236}">
                  <a16:creationId xmlns:a16="http://schemas.microsoft.com/office/drawing/2014/main" id="{FA902B02-A354-974E-A542-EF923442F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815892" y="3535818"/>
              <a:ext cx="1385511" cy="914400"/>
            </a:xfrm>
            <a:prstGeom prst="rect">
              <a:avLst/>
            </a:prstGeom>
          </p:spPr>
        </p:pic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866968C-0484-384A-8434-6EC8C79A0FAE}"/>
                </a:ext>
              </a:extLst>
            </p:cNvPr>
            <p:cNvSpPr txBox="1"/>
            <p:nvPr/>
          </p:nvSpPr>
          <p:spPr>
            <a:xfrm>
              <a:off x="3211819" y="3769252"/>
              <a:ext cx="5373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solidFill>
                    <a:schemeClr val="tx1"/>
                  </a:solidFill>
                </a:rPr>
                <a:t>16384</a:t>
              </a:r>
            </a:p>
          </p:txBody>
        </p: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86BA87F0-DEC7-C84D-A457-976651C74258}"/>
              </a:ext>
            </a:extLst>
          </p:cNvPr>
          <p:cNvSpPr txBox="1"/>
          <p:nvPr/>
        </p:nvSpPr>
        <p:spPr>
          <a:xfrm>
            <a:off x="1159254" y="3421280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5387952-0D80-854A-B207-8FDA0A944909}"/>
              </a:ext>
            </a:extLst>
          </p:cNvPr>
          <p:cNvSpPr txBox="1"/>
          <p:nvPr/>
        </p:nvSpPr>
        <p:spPr>
          <a:xfrm>
            <a:off x="1319964" y="3929875"/>
            <a:ext cx="4924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/dev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0E96BF69-33D7-BB49-813D-B4C7663FDE95}"/>
              </a:ext>
            </a:extLst>
          </p:cNvPr>
          <p:cNvSpPr txBox="1"/>
          <p:nvPr/>
        </p:nvSpPr>
        <p:spPr>
          <a:xfrm>
            <a:off x="1826437" y="4535614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/data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48003F49-E59A-F64F-9D85-ABFD4DFA2588}"/>
              </a:ext>
            </a:extLst>
          </p:cNvPr>
          <p:cNvSpPr txBox="1"/>
          <p:nvPr/>
        </p:nvSpPr>
        <p:spPr>
          <a:xfrm>
            <a:off x="3082640" y="5148967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13680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35877BB-EA14-834A-AFD1-6551ADB50487}"/>
              </a:ext>
            </a:extLst>
          </p:cNvPr>
          <p:cNvSpPr txBox="1"/>
          <p:nvPr/>
        </p:nvSpPr>
        <p:spPr>
          <a:xfrm>
            <a:off x="3119689" y="4494128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20954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2"/>
          <p:cNvSpPr/>
          <p:nvPr/>
        </p:nvSpPr>
        <p:spPr>
          <a:xfrm>
            <a:off x="180000" y="2094219"/>
            <a:ext cx="11809140" cy="1588547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GB" sz="1500" b="1" dirty="0">
                <a:solidFill>
                  <a:srgbClr val="0070C0"/>
                </a:solidFill>
                <a:latin typeface="Courier New"/>
                <a:cs typeface="Courier New"/>
              </a:rPr>
              <a:t>EXPLAIN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500" b="1" dirty="0">
                <a:solidFill>
                  <a:srgbClr val="0070C0"/>
                </a:solidFill>
                <a:latin typeface="Courier New"/>
                <a:cs typeface="Courier New"/>
              </a:rPr>
              <a:t>ANALYZE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5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name </a:t>
            </a:r>
            <a:r>
              <a:rPr lang="en-GB" sz="15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admin;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                              QUERY PLAN                                                       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 Scan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on admin 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0.038 ms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34185.803 ms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(3 rows)</a:t>
            </a:r>
          </a:p>
        </p:txBody>
      </p:sp>
      <p:sp>
        <p:nvSpPr>
          <p:cNvPr id="106" name="Google Shape;106;p12"/>
          <p:cNvSpPr/>
          <p:nvPr/>
        </p:nvSpPr>
        <p:spPr>
          <a:xfrm>
            <a:off x="180000" y="3772339"/>
            <a:ext cx="11809140" cy="2031323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GB" sz="1500" b="1" dirty="0">
                <a:solidFill>
                  <a:srgbClr val="0070C0"/>
                </a:solidFill>
                <a:latin typeface="Courier New"/>
                <a:cs typeface="Courier New"/>
              </a:rPr>
              <a:t>EXPLAIN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500" b="1" dirty="0">
                <a:solidFill>
                  <a:srgbClr val="0070C0"/>
                </a:solidFill>
                <a:latin typeface="Courier New"/>
                <a:cs typeface="Courier New"/>
              </a:rPr>
              <a:t>ANALYZE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5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name </a:t>
            </a:r>
            <a:r>
              <a:rPr lang="en-GB" sz="15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GB" sz="15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id = 1200;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                              QUERY PLAN                                                  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 Scan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on admin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(id = 1200)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99999812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0.111 ms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26026.162 ms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(5 rows)</a:t>
            </a:r>
          </a:p>
        </p:txBody>
      </p:sp>
      <p:sp>
        <p:nvSpPr>
          <p:cNvPr id="109" name="Google Shape;109;p12"/>
          <p:cNvSpPr txBox="1"/>
          <p:nvPr/>
        </p:nvSpPr>
        <p:spPr>
          <a:xfrm>
            <a:off x="180000" y="885600"/>
            <a:ext cx="11880000" cy="1119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defTabSz="457200"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kern="1200" dirty="0">
                <a:solidFill>
                  <a:srgbClr val="373737"/>
                </a:solidFill>
                <a:latin typeface="Exo 2"/>
                <a:ea typeface="+mn-ea"/>
                <a:cs typeface="Calibri" panose="020F0502020204030204" pitchFamily="34" charset="0"/>
              </a:rPr>
              <a:t>Select whole table, must be a sequential scan.</a:t>
            </a:r>
          </a:p>
          <a:p>
            <a:pPr marL="342900" indent="-342900" defTabSz="457200"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kern="1200" dirty="0">
                <a:solidFill>
                  <a:srgbClr val="373737"/>
                </a:solidFill>
                <a:latin typeface="Exo 2"/>
                <a:ea typeface="+mn-ea"/>
                <a:cs typeface="Calibri" panose="020F0502020204030204" pitchFamily="34" charset="0"/>
              </a:rPr>
              <a:t>Select table’s rows where id is 1200, it should not be a sequential scan.</a:t>
            </a:r>
            <a:endParaRPr lang="en-US" sz="1800" kern="1200" dirty="0">
              <a:solidFill>
                <a:srgbClr val="373737"/>
              </a:solidFill>
              <a:latin typeface="Exo 2"/>
              <a:ea typeface="+mn-ea"/>
              <a:cs typeface="Calibri" panose="020F0502020204030204" pitchFamily="34" charset="0"/>
              <a:sym typeface="Exo 2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endParaRPr dirty="0"/>
          </a:p>
        </p:txBody>
      </p:sp>
      <p:sp>
        <p:nvSpPr>
          <p:cNvPr id="113" name="Google Shape;113;p12"/>
          <p:cNvSpPr txBox="1"/>
          <p:nvPr/>
        </p:nvSpPr>
        <p:spPr>
          <a:xfrm>
            <a:off x="7468809" y="2203033"/>
            <a:ext cx="911811" cy="276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Make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sense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?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endParaRPr sz="1200" b="1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114" name="Google Shape;114;p12"/>
          <p:cNvSpPr txBox="1"/>
          <p:nvPr/>
        </p:nvSpPr>
        <p:spPr>
          <a:xfrm>
            <a:off x="7468809" y="4410645"/>
            <a:ext cx="911811" cy="231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Why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?</a:t>
            </a:r>
            <a:endParaRPr sz="1200" b="1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01E833-D5FA-0A49-9099-409B333837AF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3200" dirty="0">
                <a:latin typeface="Calibri" panose="020F0502020204030204" pitchFamily="34" charset="0"/>
              </a:rPr>
              <a:t>PostgreSQL Tables (Heap)</a:t>
            </a:r>
            <a:endParaRPr lang="en-PK" dirty="0"/>
          </a:p>
        </p:txBody>
      </p:sp>
      <p:pic>
        <p:nvPicPr>
          <p:cNvPr id="9" name="Graphic 8" descr="Thought bubble with solid fill">
            <a:extLst>
              <a:ext uri="{FF2B5EF4-FFF2-40B4-BE49-F238E27FC236}">
                <a16:creationId xmlns:a16="http://schemas.microsoft.com/office/drawing/2014/main" id="{9BD07606-5F82-A641-94C3-886070CD8E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9584" y="1594107"/>
            <a:ext cx="2862798" cy="1889370"/>
          </a:xfrm>
          <a:prstGeom prst="rect">
            <a:avLst/>
          </a:prstGeom>
        </p:spPr>
      </p:pic>
      <p:pic>
        <p:nvPicPr>
          <p:cNvPr id="10" name="Graphic 9" descr="Thought bubble with solid fill">
            <a:extLst>
              <a:ext uri="{FF2B5EF4-FFF2-40B4-BE49-F238E27FC236}">
                <a16:creationId xmlns:a16="http://schemas.microsoft.com/office/drawing/2014/main" id="{15D6CFA1-F8CF-3D41-B052-EFB5CD206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14662" y="3772339"/>
            <a:ext cx="2862798" cy="1889370"/>
          </a:xfrm>
          <a:prstGeom prst="rect">
            <a:avLst/>
          </a:prstGeom>
        </p:spPr>
      </p:pic>
      <p:pic>
        <p:nvPicPr>
          <p:cNvPr id="20" name="Graphic 19" descr="CheckList with solid fill">
            <a:extLst>
              <a:ext uri="{FF2B5EF4-FFF2-40B4-BE49-F238E27FC236}">
                <a16:creationId xmlns:a16="http://schemas.microsoft.com/office/drawing/2014/main" id="{8348B358-95D6-0743-98B6-F2EB44C1D2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02385" y="2059032"/>
            <a:ext cx="1643858" cy="1643858"/>
          </a:xfrm>
          <a:prstGeom prst="rect">
            <a:avLst/>
          </a:prstGeom>
        </p:spPr>
      </p:pic>
      <p:pic>
        <p:nvPicPr>
          <p:cNvPr id="22" name="Graphic 21" descr="Clipboard Partially Ticked with solid fill">
            <a:extLst>
              <a:ext uri="{FF2B5EF4-FFF2-40B4-BE49-F238E27FC236}">
                <a16:creationId xmlns:a16="http://schemas.microsoft.com/office/drawing/2014/main" id="{14AFFB7A-FD79-B14B-AB51-B623C8C237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478019" y="3886200"/>
            <a:ext cx="1668224" cy="16682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Sequential Scan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23181"/>
            <a:ext cx="5902151" cy="245668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dt &lt; '2021/04/01';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id  |    name     |     dt     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-----+-------------+------------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3 | James       | 2020-01-01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1 | Alex Johns  | 2020-01-02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7 | Bob William | 2020-01-04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8 | Charli      | 2020-01-01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6 | David       | 2020-08-02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9 | Benjamin    | 1990-01-02</a:t>
            </a:r>
          </a:p>
        </p:txBody>
      </p:sp>
      <p:sp>
        <p:nvSpPr>
          <p:cNvPr id="152" name="Google Shape;141;p15">
            <a:extLst>
              <a:ext uri="{FF2B5EF4-FFF2-40B4-BE49-F238E27FC236}">
                <a16:creationId xmlns:a16="http://schemas.microsoft.com/office/drawing/2014/main" id="{91523484-9AAA-3641-8731-C717F5B2F580}"/>
              </a:ext>
            </a:extLst>
          </p:cNvPr>
          <p:cNvSpPr/>
          <p:nvPr/>
        </p:nvSpPr>
        <p:spPr>
          <a:xfrm>
            <a:off x="6358342" y="836314"/>
            <a:ext cx="5639809" cy="243715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ctid, *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id = 8;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id | name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-------+----+------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(1,1) | 8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031F272-FCB2-2545-8642-76570CABAE57}"/>
              </a:ext>
            </a:extLst>
          </p:cNvPr>
          <p:cNvGrpSpPr/>
          <p:nvPr/>
        </p:nvGrpSpPr>
        <p:grpSpPr>
          <a:xfrm>
            <a:off x="205176" y="3584528"/>
            <a:ext cx="11858773" cy="2810162"/>
            <a:chOff x="138113" y="3429000"/>
            <a:chExt cx="11858773" cy="2810162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830BD2DC-7A8B-2F45-AB54-865D208ABBAE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61237738-849E-0542-82FA-8A9EBDA4D0CF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B9A8F9C1-B4CE-F64B-A214-93053C00DBAE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D74AC789-9C67-2940-84C4-89E964275224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19B5C8F-DE14-1D41-B49F-A06EF678D4D0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061A9DA0-82AE-E348-93A1-DE9E1E6792BE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E3BD587E-F5DE-8F47-A4C4-300CEF7CC88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1459A98-49DA-D048-99DC-BBE1C9CB1818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8C5A1C5F-4CC2-B84F-B3E7-DF50234C81F3}"/>
                  </a:ext>
                </a:extLst>
              </p:cNvPr>
              <p:cNvCxnSpPr>
                <a:cxnSpLocks/>
                <a:stCxn id="130" idx="3"/>
                <a:endCxn id="126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Arrow Connector 128">
                <a:extLst>
                  <a:ext uri="{FF2B5EF4-FFF2-40B4-BE49-F238E27FC236}">
                    <a16:creationId xmlns:a16="http://schemas.microsoft.com/office/drawing/2014/main" id="{0BD7A8E4-46A6-A54F-B695-482924688F4F}"/>
                  </a:ext>
                </a:extLst>
              </p:cNvPr>
              <p:cNvCxnSpPr>
                <a:cxnSpLocks/>
                <a:stCxn id="126" idx="3"/>
                <a:endCxn id="127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F63B2D47-A89F-3844-93ED-DCA556D5D322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77C12F07-5EB0-9D4A-86C3-6816C168FFF4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88D0D3C5-62E8-CB45-9F9E-BFD782901B22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9B0CC18-B74C-F942-8E48-56721FFC3080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A84A066-56BC-864F-8B26-A9541E7A8AD8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AD2864C1-72A7-1D4A-BE64-1E1BD879DE83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70971279-B766-BF42-839E-45DE3FE2877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2C419766-5382-A141-8CDA-A4E87BDD2A04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098BADB-3DAC-6D4C-8424-6CA8B3A0D720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327FB6D-4FED-3348-A1C6-914EE3413043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7B1A555A-1698-084F-B0DC-29866059F9B3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C58ECC08-0590-AF4B-94F3-CBD37DB02224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441B45F5-1DFA-374A-AE2F-D2DB331E6081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2528308E-8444-B44D-B492-09FBE5337058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EAF796A6-FBFC-3940-8EAF-CA469C8FD77E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F712E47E-75B7-3B47-9B17-74F2FC0B773A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E6022984-896A-CC46-AF78-E0CD528DCED7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47" name="Left Brace 146">
                <a:extLst>
                  <a:ext uri="{FF2B5EF4-FFF2-40B4-BE49-F238E27FC236}">
                    <a16:creationId xmlns:a16="http://schemas.microsoft.com/office/drawing/2014/main" id="{CF1D7017-0DDE-124F-A59A-8B6021AA150D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B0B155F0-D93F-6C44-8AC6-6DA43EC99D3B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49" name="Left Brace 148">
                <a:extLst>
                  <a:ext uri="{FF2B5EF4-FFF2-40B4-BE49-F238E27FC236}">
                    <a16:creationId xmlns:a16="http://schemas.microsoft.com/office/drawing/2014/main" id="{3CB2DFCC-EFF9-A549-8619-32A754DE2528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89" name="Curved Connector 188">
                <a:extLst>
                  <a:ext uri="{FF2B5EF4-FFF2-40B4-BE49-F238E27FC236}">
                    <a16:creationId xmlns:a16="http://schemas.microsoft.com/office/drawing/2014/main" id="{5D321728-C0DB-5F4F-8927-400A22532140}"/>
                  </a:ext>
                </a:extLst>
              </p:cNvPr>
              <p:cNvCxnSpPr>
                <a:cxnSpLocks/>
                <a:stCxn id="130" idx="2"/>
                <a:endCxn id="131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urved Connector 189">
                <a:extLst>
                  <a:ext uri="{FF2B5EF4-FFF2-40B4-BE49-F238E27FC236}">
                    <a16:creationId xmlns:a16="http://schemas.microsoft.com/office/drawing/2014/main" id="{E2B94001-B92C-DD48-86DA-69ADC3BD648D}"/>
                  </a:ext>
                </a:extLst>
              </p:cNvPr>
              <p:cNvCxnSpPr>
                <a:cxnSpLocks/>
                <a:stCxn id="126" idx="2"/>
                <a:endCxn id="141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urved Connector 190">
                <a:extLst>
                  <a:ext uri="{FF2B5EF4-FFF2-40B4-BE49-F238E27FC236}">
                    <a16:creationId xmlns:a16="http://schemas.microsoft.com/office/drawing/2014/main" id="{69724F90-015A-1340-A810-54CC41CB6F05}"/>
                  </a:ext>
                </a:extLst>
              </p:cNvPr>
              <p:cNvCxnSpPr>
                <a:cxnSpLocks/>
                <a:stCxn id="127" idx="2"/>
                <a:endCxn id="144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Left Brace 191">
                <a:extLst>
                  <a:ext uri="{FF2B5EF4-FFF2-40B4-BE49-F238E27FC236}">
                    <a16:creationId xmlns:a16="http://schemas.microsoft.com/office/drawing/2014/main" id="{5E1AB643-BEE3-3B43-9A6C-47EEF4056C43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4A9B96E2-61E9-F94F-888A-FF14DBAA888E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82" name="Right Brace 81">
              <a:extLst>
                <a:ext uri="{FF2B5EF4-FFF2-40B4-BE49-F238E27FC236}">
                  <a16:creationId xmlns:a16="http://schemas.microsoft.com/office/drawing/2014/main" id="{303AD49F-A972-A847-B798-B127C5CE8FF2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83" name="Right Brace 82">
              <a:extLst>
                <a:ext uri="{FF2B5EF4-FFF2-40B4-BE49-F238E27FC236}">
                  <a16:creationId xmlns:a16="http://schemas.microsoft.com/office/drawing/2014/main" id="{E1DA68CB-CE23-384B-A4BD-7EF8182E0A52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A261C26-C8A3-9648-BB11-24855477A411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AD95C100-CAFA-5249-8C8D-FBB16D7590B4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63E3FD79-43C5-824D-BE44-345F69D6668B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298C6B3C-0A79-9244-8F38-ACB6B05391F4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17477D08-E05F-AA48-8090-4A688FB0A113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3790CCBD-19DD-AD44-97D1-07BC204E033A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7F075B17-EB09-914A-993A-185FA13FBFC3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4909339-9EAF-F045-9FFE-80B74D08F7AA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94" name="Straight Arrow Connector 93">
                <a:extLst>
                  <a:ext uri="{FF2B5EF4-FFF2-40B4-BE49-F238E27FC236}">
                    <a16:creationId xmlns:a16="http://schemas.microsoft.com/office/drawing/2014/main" id="{3025F1B8-D7BD-CA45-AC34-C6A976155E57}"/>
                  </a:ext>
                </a:extLst>
              </p:cNvPr>
              <p:cNvCxnSpPr>
                <a:cxnSpLocks/>
                <a:stCxn id="96" idx="3"/>
                <a:endCxn id="92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68C7B641-FBC1-4640-90CB-C5F8AEAC0A95}"/>
                  </a:ext>
                </a:extLst>
              </p:cNvPr>
              <p:cNvCxnSpPr>
                <a:cxnSpLocks/>
                <a:stCxn id="92" idx="3"/>
                <a:endCxn id="93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0465B47-A88E-2543-B97D-AAC99CEC81BB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358D3700-E806-8247-B7A0-E8EC609FEE91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4251F-F827-2249-969A-EA6778F9AD7E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E5DC232E-374B-1D4C-8C0D-9E16CBFAD6F5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15A72989-4F9D-4D48-A5B5-4F0D1E7B1A76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08C6A8A8-54F4-FA4A-9C2C-7EDB9DEDF699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FAAAA008-B3A3-644A-903D-345EA1E6BC53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E6C52DBE-C806-9343-9E6D-A39D1C32526A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90DC0376-88AC-6645-B6A2-EEE16DDA200D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2B6DAD8E-DBD2-654C-8A69-668DFB08EC67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22EC4588-1EF5-6E46-8C81-08361E7AA7DC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EF1C7907-4180-924F-AE9E-1B2BC00F7108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607AB33B-86E5-204D-8005-19A9501761B2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9B78878A-D079-E942-9E2B-4880DDB49993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8D8C529-30D9-854A-BEC1-E4CEED08B9E5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8936E93B-AE8E-284A-A7E5-49CE5BB6DF72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7E0C6084-CFC3-1048-86EC-8A5E8690CD2F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113" name="Left Brace 112">
                <a:extLst>
                  <a:ext uri="{FF2B5EF4-FFF2-40B4-BE49-F238E27FC236}">
                    <a16:creationId xmlns:a16="http://schemas.microsoft.com/office/drawing/2014/main" id="{D95F5C7C-B5EE-754E-8DB6-58A5DD180854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9E965B36-6E92-CA4F-8276-B296C83C1038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15" name="Left Brace 114">
                <a:extLst>
                  <a:ext uri="{FF2B5EF4-FFF2-40B4-BE49-F238E27FC236}">
                    <a16:creationId xmlns:a16="http://schemas.microsoft.com/office/drawing/2014/main" id="{90B2F34E-F5B1-B94C-A803-B4806451577C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16" name="Curved Connector 115">
                <a:extLst>
                  <a:ext uri="{FF2B5EF4-FFF2-40B4-BE49-F238E27FC236}">
                    <a16:creationId xmlns:a16="http://schemas.microsoft.com/office/drawing/2014/main" id="{D921F10A-4961-F847-8127-ED7DA2580571}"/>
                  </a:ext>
                </a:extLst>
              </p:cNvPr>
              <p:cNvCxnSpPr>
                <a:stCxn id="96" idx="2"/>
                <a:endCxn id="97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Curved Connector 116">
                <a:extLst>
                  <a:ext uri="{FF2B5EF4-FFF2-40B4-BE49-F238E27FC236}">
                    <a16:creationId xmlns:a16="http://schemas.microsoft.com/office/drawing/2014/main" id="{48325E3E-33FD-E044-A570-34C6708E224E}"/>
                  </a:ext>
                </a:extLst>
              </p:cNvPr>
              <p:cNvCxnSpPr>
                <a:stCxn id="92" idx="2"/>
                <a:endCxn id="107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Curved Connector 117">
                <a:extLst>
                  <a:ext uri="{FF2B5EF4-FFF2-40B4-BE49-F238E27FC236}">
                    <a16:creationId xmlns:a16="http://schemas.microsoft.com/office/drawing/2014/main" id="{CEED4D73-02B7-8A40-ACF0-99AAA16EA1E2}"/>
                  </a:ext>
                </a:extLst>
              </p:cNvPr>
              <p:cNvCxnSpPr>
                <a:stCxn id="93" idx="2"/>
                <a:endCxn id="110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Left Brace 118">
                <a:extLst>
                  <a:ext uri="{FF2B5EF4-FFF2-40B4-BE49-F238E27FC236}">
                    <a16:creationId xmlns:a16="http://schemas.microsoft.com/office/drawing/2014/main" id="{77317F83-9F13-ED46-AD11-4BC566964241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60AE0272-DFEA-4945-9F34-63E3A78B1072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29C564AE-74DC-124E-9CE2-47CDE125A2BD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E7F6114-4145-3243-AB18-C9F2EC976978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835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4"/>
          <p:cNvSpPr/>
          <p:nvPr/>
        </p:nvSpPr>
        <p:spPr>
          <a:xfrm>
            <a:off x="202416" y="4708609"/>
            <a:ext cx="11779807" cy="17082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EXPLAIN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ANALYZE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name </a:t>
            </a:r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id = 1200;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                                    QUERY PLAN                                                   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---------------------------------------------------------------------------------------------------------------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Index Scan using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idx_id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on admin  (cost=0.57..8.59 rows=1 width=14) (actual time=2.231..2.233 rows=1 loops=1)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  Index Cond: (id = 1200)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0.288 ms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GB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2.256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ms</a:t>
            </a:r>
          </a:p>
        </p:txBody>
      </p:sp>
      <p:sp>
        <p:nvSpPr>
          <p:cNvPr id="127" name="Google Shape;127;p14"/>
          <p:cNvSpPr/>
          <p:nvPr/>
        </p:nvSpPr>
        <p:spPr>
          <a:xfrm>
            <a:off x="174354" y="4262365"/>
            <a:ext cx="11807869" cy="3231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 INDEX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  <a:sym typeface="Courier New"/>
              </a:rPr>
              <a:t>idx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_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  <a:sym typeface="Courier New"/>
              </a:rPr>
              <a:t>admin(id);</a:t>
            </a:r>
            <a:endParaRPr sz="1200" dirty="0">
              <a:latin typeface="Courier New" panose="02070309020205020404" pitchFamily="49" charset="0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128" name="Google Shape;128;p14"/>
          <p:cNvSpPr/>
          <p:nvPr/>
        </p:nvSpPr>
        <p:spPr>
          <a:xfrm>
            <a:off x="174355" y="2626404"/>
            <a:ext cx="11807869" cy="156809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EXPLAIN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ANALYZE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name </a:t>
            </a:r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GB" sz="12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id = 1200;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                              QUERY PLAN                                                  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GB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 Scan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on admin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(id = 1200)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99999812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0.111 ms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GB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26026.162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ms</a:t>
            </a:r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Why Index?                                                                                  </a:t>
            </a:r>
            <a:endParaRPr b="0" dirty="0"/>
          </a:p>
        </p:txBody>
      </p:sp>
      <p:sp>
        <p:nvSpPr>
          <p:cNvPr id="135" name="Google Shape;135;p14"/>
          <p:cNvSpPr txBox="1">
            <a:spLocks noGrp="1"/>
          </p:cNvSpPr>
          <p:nvPr>
            <p:ph idx="4294967295"/>
          </p:nvPr>
        </p:nvSpPr>
        <p:spPr>
          <a:xfrm>
            <a:off x="311150" y="823913"/>
            <a:ext cx="11880850" cy="1708150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sym typeface="Arial"/>
              </a:rPr>
              <a:t>Indexes are entry points for tables</a:t>
            </a:r>
            <a:endParaRPr sz="1800" dirty="0">
              <a:solidFill>
                <a:srgbClr val="373737"/>
              </a:solidFill>
              <a:latin typeface="Exo 2"/>
              <a:sym typeface="Arial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sym typeface="Arial"/>
              </a:rPr>
              <a:t>Index used to locate the tuples in the table</a:t>
            </a:r>
            <a:endParaRPr sz="1800" dirty="0">
              <a:solidFill>
                <a:srgbClr val="373737"/>
              </a:solidFill>
              <a:latin typeface="Exo 2"/>
              <a:sym typeface="Arial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sym typeface="Arial"/>
              </a:rPr>
              <a:t>The sole reason to have an index is performance</a:t>
            </a:r>
            <a:endParaRPr sz="1800" dirty="0">
              <a:solidFill>
                <a:srgbClr val="373737"/>
              </a:solidFill>
              <a:latin typeface="Exo 2"/>
              <a:sym typeface="Arial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sym typeface="Arial"/>
              </a:rPr>
              <a:t>Index is stored separately from the table’s main storage (PostgreSQL Heap)</a:t>
            </a:r>
            <a:endParaRPr sz="1800" dirty="0">
              <a:solidFill>
                <a:srgbClr val="373737"/>
              </a:solidFill>
              <a:latin typeface="Exo 2"/>
              <a:sym typeface="Arial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  <a:latin typeface="Exo 2"/>
                <a:sym typeface="Arial"/>
              </a:rPr>
              <a:t>More storage required to store the index along with original table</a:t>
            </a:r>
            <a:endParaRPr sz="1800" dirty="0">
              <a:solidFill>
                <a:srgbClr val="373737"/>
              </a:solidFill>
              <a:latin typeface="Exo 2"/>
              <a:sym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0EF321-018B-B44F-90C0-7B6C165CED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500884" y="762140"/>
            <a:ext cx="1322227" cy="17963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B6C470-8E00-B04F-96AE-CB212E78DD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046989" y="762140"/>
            <a:ext cx="1295199" cy="17963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9713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>
            <a:spLocks noGrp="1"/>
          </p:cNvSpPr>
          <p:nvPr>
            <p:ph type="title" idx="4294967295"/>
          </p:nvPr>
        </p:nvSpPr>
        <p:spPr>
          <a:xfrm>
            <a:off x="960000" y="3658167"/>
            <a:ext cx="3573200" cy="160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PostgreSQL Indexes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4294967295"/>
          </p:nvPr>
        </p:nvSpPr>
        <p:spPr>
          <a:xfrm>
            <a:off x="844667" y="720000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grpSp>
        <p:nvGrpSpPr>
          <p:cNvPr id="328" name="Google Shape;328;p31"/>
          <p:cNvGrpSpPr/>
          <p:nvPr/>
        </p:nvGrpSpPr>
        <p:grpSpPr>
          <a:xfrm>
            <a:off x="6200811" y="2158231"/>
            <a:ext cx="3975967" cy="2887147"/>
            <a:chOff x="4650608" y="1618673"/>
            <a:chExt cx="2981975" cy="2165360"/>
          </a:xfrm>
        </p:grpSpPr>
        <p:sp>
          <p:nvSpPr>
            <p:cNvPr id="329" name="Google Shape;329;p31"/>
            <p:cNvSpPr/>
            <p:nvPr/>
          </p:nvSpPr>
          <p:spPr>
            <a:xfrm>
              <a:off x="4650608" y="2006383"/>
              <a:ext cx="2905983" cy="1777650"/>
            </a:xfrm>
            <a:custGeom>
              <a:avLst/>
              <a:gdLst/>
              <a:ahLst/>
              <a:cxnLst/>
              <a:rect l="l" t="t" r="r" b="b"/>
              <a:pathLst>
                <a:path w="29981" h="18340" extrusionOk="0">
                  <a:moveTo>
                    <a:pt x="14599" y="0"/>
                  </a:moveTo>
                  <a:lnTo>
                    <a:pt x="0" y="2177"/>
                  </a:lnTo>
                  <a:lnTo>
                    <a:pt x="6196" y="17912"/>
                  </a:lnTo>
                  <a:cubicBezTo>
                    <a:pt x="8545" y="16700"/>
                    <a:pt x="11669" y="15862"/>
                    <a:pt x="14726" y="15862"/>
                  </a:cubicBezTo>
                  <a:cubicBezTo>
                    <a:pt x="15921" y="15862"/>
                    <a:pt x="17106" y="15990"/>
                    <a:pt x="18230" y="16274"/>
                  </a:cubicBezTo>
                  <a:cubicBezTo>
                    <a:pt x="22768" y="16355"/>
                    <a:pt x="26856" y="16876"/>
                    <a:pt x="29981" y="18339"/>
                  </a:cubicBezTo>
                  <a:lnTo>
                    <a:pt x="25992" y="1463"/>
                  </a:lnTo>
                  <a:lnTo>
                    <a:pt x="14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4712641" y="1705617"/>
              <a:ext cx="1704858" cy="1878552"/>
            </a:xfrm>
            <a:custGeom>
              <a:avLst/>
              <a:gdLst/>
              <a:ahLst/>
              <a:cxnLst/>
              <a:rect l="l" t="t" r="r" b="b"/>
              <a:pathLst>
                <a:path w="17589" h="19381" extrusionOk="0">
                  <a:moveTo>
                    <a:pt x="7987" y="0"/>
                  </a:moveTo>
                  <a:cubicBezTo>
                    <a:pt x="5637" y="0"/>
                    <a:pt x="2894" y="1060"/>
                    <a:pt x="1" y="3707"/>
                  </a:cubicBezTo>
                  <a:lnTo>
                    <a:pt x="5829" y="18875"/>
                  </a:lnTo>
                  <a:cubicBezTo>
                    <a:pt x="7996" y="17947"/>
                    <a:pt x="10194" y="17204"/>
                    <a:pt x="12294" y="17204"/>
                  </a:cubicBezTo>
                  <a:cubicBezTo>
                    <a:pt x="14169" y="17204"/>
                    <a:pt x="15965" y="17797"/>
                    <a:pt x="17589" y="19380"/>
                  </a:cubicBezTo>
                  <a:lnTo>
                    <a:pt x="13959" y="3103"/>
                  </a:lnTo>
                  <a:cubicBezTo>
                    <a:pt x="12648" y="1263"/>
                    <a:pt x="10552" y="0"/>
                    <a:pt x="798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6065652" y="1697088"/>
              <a:ext cx="1566930" cy="1948824"/>
            </a:xfrm>
            <a:custGeom>
              <a:avLst/>
              <a:gdLst/>
              <a:ahLst/>
              <a:cxnLst/>
              <a:rect l="l" t="t" r="r" b="b"/>
              <a:pathLst>
                <a:path w="16166" h="20106" extrusionOk="0">
                  <a:moveTo>
                    <a:pt x="5231" y="1"/>
                  </a:moveTo>
                  <a:cubicBezTo>
                    <a:pt x="3174" y="1"/>
                    <a:pt x="1409" y="991"/>
                    <a:pt x="0" y="3191"/>
                  </a:cubicBezTo>
                  <a:lnTo>
                    <a:pt x="3631" y="19465"/>
                  </a:lnTo>
                  <a:cubicBezTo>
                    <a:pt x="5288" y="17950"/>
                    <a:pt x="7062" y="17255"/>
                    <a:pt x="8935" y="17255"/>
                  </a:cubicBezTo>
                  <a:cubicBezTo>
                    <a:pt x="11209" y="17255"/>
                    <a:pt x="13630" y="18280"/>
                    <a:pt x="16165" y="20105"/>
                  </a:cubicBezTo>
                  <a:lnTo>
                    <a:pt x="10469" y="1662"/>
                  </a:lnTo>
                  <a:cubicBezTo>
                    <a:pt x="8570" y="588"/>
                    <a:pt x="6814" y="1"/>
                    <a:pt x="5231" y="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4774093" y="1647461"/>
              <a:ext cx="1643600" cy="1936418"/>
            </a:xfrm>
            <a:custGeom>
              <a:avLst/>
              <a:gdLst/>
              <a:ahLst/>
              <a:cxnLst/>
              <a:rect l="l" t="t" r="r" b="b"/>
              <a:pathLst>
                <a:path w="16957" h="19978" extrusionOk="0">
                  <a:moveTo>
                    <a:pt x="6694" y="0"/>
                  </a:moveTo>
                  <a:cubicBezTo>
                    <a:pt x="4709" y="0"/>
                    <a:pt x="2466" y="630"/>
                    <a:pt x="1" y="1838"/>
                  </a:cubicBezTo>
                  <a:lnTo>
                    <a:pt x="5142" y="16467"/>
                  </a:lnTo>
                  <a:cubicBezTo>
                    <a:pt x="6253" y="16282"/>
                    <a:pt x="7304" y="16190"/>
                    <a:pt x="8297" y="16190"/>
                  </a:cubicBezTo>
                  <a:cubicBezTo>
                    <a:pt x="11985" y="16190"/>
                    <a:pt x="14867" y="17460"/>
                    <a:pt x="16956" y="19977"/>
                  </a:cubicBezTo>
                  <a:lnTo>
                    <a:pt x="13325" y="3702"/>
                  </a:lnTo>
                  <a:cubicBezTo>
                    <a:pt x="11664" y="1191"/>
                    <a:pt x="9423" y="0"/>
                    <a:pt x="66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6065652" y="1618673"/>
              <a:ext cx="1566930" cy="1965205"/>
            </a:xfrm>
            <a:custGeom>
              <a:avLst/>
              <a:gdLst/>
              <a:ahLst/>
              <a:cxnLst/>
              <a:rect l="l" t="t" r="r" b="b"/>
              <a:pathLst>
                <a:path w="16166" h="20275" extrusionOk="0">
                  <a:moveTo>
                    <a:pt x="5481" y="1"/>
                  </a:moveTo>
                  <a:cubicBezTo>
                    <a:pt x="2646" y="1"/>
                    <a:pt x="827" y="1345"/>
                    <a:pt x="0" y="4000"/>
                  </a:cubicBezTo>
                  <a:lnTo>
                    <a:pt x="3631" y="20274"/>
                  </a:lnTo>
                  <a:cubicBezTo>
                    <a:pt x="4510" y="17173"/>
                    <a:pt x="6752" y="15835"/>
                    <a:pt x="10029" y="15835"/>
                  </a:cubicBezTo>
                  <a:cubicBezTo>
                    <a:pt x="11792" y="15835"/>
                    <a:pt x="13854" y="16222"/>
                    <a:pt x="16165" y="16930"/>
                  </a:cubicBezTo>
                  <a:lnTo>
                    <a:pt x="9899" y="811"/>
                  </a:lnTo>
                  <a:cubicBezTo>
                    <a:pt x="8222" y="270"/>
                    <a:pt x="6750" y="1"/>
                    <a:pt x="5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6193112" y="1954333"/>
              <a:ext cx="774742" cy="277600"/>
            </a:xfrm>
            <a:custGeom>
              <a:avLst/>
              <a:gdLst/>
              <a:ahLst/>
              <a:cxnLst/>
              <a:rect l="l" t="t" r="r" b="b"/>
              <a:pathLst>
                <a:path w="7993" h="2864" extrusionOk="0">
                  <a:moveTo>
                    <a:pt x="5952" y="1"/>
                  </a:moveTo>
                  <a:cubicBezTo>
                    <a:pt x="5443" y="1"/>
                    <a:pt x="4912" y="43"/>
                    <a:pt x="4361" y="127"/>
                  </a:cubicBezTo>
                  <a:cubicBezTo>
                    <a:pt x="3160" y="309"/>
                    <a:pt x="1000" y="880"/>
                    <a:pt x="42" y="2639"/>
                  </a:cubicBezTo>
                  <a:cubicBezTo>
                    <a:pt x="1" y="2713"/>
                    <a:pt x="29" y="2804"/>
                    <a:pt x="103" y="2845"/>
                  </a:cubicBezTo>
                  <a:cubicBezTo>
                    <a:pt x="125" y="2857"/>
                    <a:pt x="151" y="2863"/>
                    <a:pt x="175" y="2863"/>
                  </a:cubicBezTo>
                  <a:cubicBezTo>
                    <a:pt x="228" y="2863"/>
                    <a:pt x="279" y="2835"/>
                    <a:pt x="309" y="2784"/>
                  </a:cubicBezTo>
                  <a:cubicBezTo>
                    <a:pt x="1205" y="1141"/>
                    <a:pt x="3260" y="602"/>
                    <a:pt x="4407" y="427"/>
                  </a:cubicBezTo>
                  <a:cubicBezTo>
                    <a:pt x="4943" y="345"/>
                    <a:pt x="5459" y="303"/>
                    <a:pt x="5952" y="303"/>
                  </a:cubicBezTo>
                  <a:cubicBezTo>
                    <a:pt x="6606" y="303"/>
                    <a:pt x="7220" y="376"/>
                    <a:pt x="7789" y="520"/>
                  </a:cubicBezTo>
                  <a:cubicBezTo>
                    <a:pt x="7801" y="523"/>
                    <a:pt x="7813" y="524"/>
                    <a:pt x="7825" y="524"/>
                  </a:cubicBezTo>
                  <a:cubicBezTo>
                    <a:pt x="7893" y="524"/>
                    <a:pt x="7956" y="478"/>
                    <a:pt x="7973" y="409"/>
                  </a:cubicBezTo>
                  <a:cubicBezTo>
                    <a:pt x="7992" y="328"/>
                    <a:pt x="7944" y="244"/>
                    <a:pt x="7863" y="225"/>
                  </a:cubicBezTo>
                  <a:cubicBezTo>
                    <a:pt x="7270" y="76"/>
                    <a:pt x="6631" y="1"/>
                    <a:pt x="5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6287907" y="2197427"/>
              <a:ext cx="728022" cy="178734"/>
            </a:xfrm>
            <a:custGeom>
              <a:avLst/>
              <a:gdLst/>
              <a:ahLst/>
              <a:cxnLst/>
              <a:rect l="l" t="t" r="r" b="b"/>
              <a:pathLst>
                <a:path w="7511" h="1844" extrusionOk="0">
                  <a:moveTo>
                    <a:pt x="6055" y="0"/>
                  </a:moveTo>
                  <a:cubicBezTo>
                    <a:pt x="5235" y="0"/>
                    <a:pt x="4406" y="32"/>
                    <a:pt x="3589" y="158"/>
                  </a:cubicBezTo>
                  <a:cubicBezTo>
                    <a:pt x="2169" y="376"/>
                    <a:pt x="985" y="853"/>
                    <a:pt x="75" y="1574"/>
                  </a:cubicBezTo>
                  <a:cubicBezTo>
                    <a:pt x="12" y="1625"/>
                    <a:pt x="0" y="1721"/>
                    <a:pt x="52" y="1787"/>
                  </a:cubicBezTo>
                  <a:cubicBezTo>
                    <a:pt x="81" y="1824"/>
                    <a:pt x="127" y="1843"/>
                    <a:pt x="173" y="1843"/>
                  </a:cubicBezTo>
                  <a:cubicBezTo>
                    <a:pt x="205" y="1843"/>
                    <a:pt x="239" y="1833"/>
                    <a:pt x="264" y="1812"/>
                  </a:cubicBezTo>
                  <a:cubicBezTo>
                    <a:pt x="1132" y="1122"/>
                    <a:pt x="2266" y="669"/>
                    <a:pt x="3635" y="458"/>
                  </a:cubicBezTo>
                  <a:cubicBezTo>
                    <a:pt x="4435" y="336"/>
                    <a:pt x="5253" y="304"/>
                    <a:pt x="6064" y="304"/>
                  </a:cubicBezTo>
                  <a:cubicBezTo>
                    <a:pt x="6496" y="304"/>
                    <a:pt x="6927" y="313"/>
                    <a:pt x="7353" y="323"/>
                  </a:cubicBezTo>
                  <a:cubicBezTo>
                    <a:pt x="7440" y="323"/>
                    <a:pt x="7506" y="258"/>
                    <a:pt x="7507" y="173"/>
                  </a:cubicBezTo>
                  <a:cubicBezTo>
                    <a:pt x="7510" y="90"/>
                    <a:pt x="7444" y="21"/>
                    <a:pt x="7359" y="18"/>
                  </a:cubicBezTo>
                  <a:cubicBezTo>
                    <a:pt x="6929" y="9"/>
                    <a:pt x="6493" y="0"/>
                    <a:pt x="60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6353139" y="2410668"/>
              <a:ext cx="742077" cy="176893"/>
            </a:xfrm>
            <a:custGeom>
              <a:avLst/>
              <a:gdLst/>
              <a:ahLst/>
              <a:cxnLst/>
              <a:rect l="l" t="t" r="r" b="b"/>
              <a:pathLst>
                <a:path w="7656" h="1825" extrusionOk="0">
                  <a:moveTo>
                    <a:pt x="5044" y="1"/>
                  </a:moveTo>
                  <a:cubicBezTo>
                    <a:pt x="4594" y="1"/>
                    <a:pt x="4058" y="10"/>
                    <a:pt x="3518" y="85"/>
                  </a:cubicBezTo>
                  <a:cubicBezTo>
                    <a:pt x="2261" y="260"/>
                    <a:pt x="1072" y="766"/>
                    <a:pt x="77" y="1554"/>
                  </a:cubicBezTo>
                  <a:cubicBezTo>
                    <a:pt x="10" y="1605"/>
                    <a:pt x="0" y="1701"/>
                    <a:pt x="52" y="1767"/>
                  </a:cubicBezTo>
                  <a:cubicBezTo>
                    <a:pt x="80" y="1804"/>
                    <a:pt x="127" y="1825"/>
                    <a:pt x="171" y="1825"/>
                  </a:cubicBezTo>
                  <a:cubicBezTo>
                    <a:pt x="203" y="1825"/>
                    <a:pt x="237" y="1813"/>
                    <a:pt x="266" y="1791"/>
                  </a:cubicBezTo>
                  <a:cubicBezTo>
                    <a:pt x="1219" y="1039"/>
                    <a:pt x="2358" y="553"/>
                    <a:pt x="3559" y="386"/>
                  </a:cubicBezTo>
                  <a:cubicBezTo>
                    <a:pt x="4082" y="313"/>
                    <a:pt x="4603" y="304"/>
                    <a:pt x="5044" y="304"/>
                  </a:cubicBezTo>
                  <a:cubicBezTo>
                    <a:pt x="5866" y="304"/>
                    <a:pt x="6693" y="342"/>
                    <a:pt x="7494" y="382"/>
                  </a:cubicBezTo>
                  <a:cubicBezTo>
                    <a:pt x="7498" y="382"/>
                    <a:pt x="7502" y="383"/>
                    <a:pt x="7506" y="383"/>
                  </a:cubicBezTo>
                  <a:cubicBezTo>
                    <a:pt x="7582" y="383"/>
                    <a:pt x="7648" y="316"/>
                    <a:pt x="7651" y="236"/>
                  </a:cubicBezTo>
                  <a:cubicBezTo>
                    <a:pt x="7656" y="154"/>
                    <a:pt x="7591" y="82"/>
                    <a:pt x="7507" y="77"/>
                  </a:cubicBezTo>
                  <a:cubicBezTo>
                    <a:pt x="6702" y="39"/>
                    <a:pt x="5870" y="1"/>
                    <a:pt x="50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6430100" y="2614603"/>
              <a:ext cx="782593" cy="169526"/>
            </a:xfrm>
            <a:custGeom>
              <a:avLst/>
              <a:gdLst/>
              <a:ahLst/>
              <a:cxnLst/>
              <a:rect l="l" t="t" r="r" b="b"/>
              <a:pathLst>
                <a:path w="8074" h="1749" extrusionOk="0">
                  <a:moveTo>
                    <a:pt x="7920" y="0"/>
                  </a:moveTo>
                  <a:cubicBezTo>
                    <a:pt x="6433" y="14"/>
                    <a:pt x="5194" y="40"/>
                    <a:pt x="3921" y="224"/>
                  </a:cubicBezTo>
                  <a:cubicBezTo>
                    <a:pt x="2415" y="442"/>
                    <a:pt x="1164" y="848"/>
                    <a:pt x="98" y="1466"/>
                  </a:cubicBezTo>
                  <a:cubicBezTo>
                    <a:pt x="26" y="1509"/>
                    <a:pt x="1" y="1602"/>
                    <a:pt x="42" y="1674"/>
                  </a:cubicBezTo>
                  <a:cubicBezTo>
                    <a:pt x="72" y="1722"/>
                    <a:pt x="122" y="1749"/>
                    <a:pt x="175" y="1749"/>
                  </a:cubicBezTo>
                  <a:cubicBezTo>
                    <a:pt x="201" y="1749"/>
                    <a:pt x="226" y="1745"/>
                    <a:pt x="250" y="1731"/>
                  </a:cubicBezTo>
                  <a:cubicBezTo>
                    <a:pt x="1283" y="1134"/>
                    <a:pt x="2497" y="738"/>
                    <a:pt x="3965" y="526"/>
                  </a:cubicBezTo>
                  <a:cubicBezTo>
                    <a:pt x="5220" y="345"/>
                    <a:pt x="6447" y="320"/>
                    <a:pt x="7923" y="305"/>
                  </a:cubicBezTo>
                  <a:cubicBezTo>
                    <a:pt x="8008" y="303"/>
                    <a:pt x="8073" y="234"/>
                    <a:pt x="8073" y="150"/>
                  </a:cubicBezTo>
                  <a:cubicBezTo>
                    <a:pt x="8072" y="68"/>
                    <a:pt x="8004" y="0"/>
                    <a:pt x="79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6523053" y="2870201"/>
              <a:ext cx="365901" cy="117088"/>
            </a:xfrm>
            <a:custGeom>
              <a:avLst/>
              <a:gdLst/>
              <a:ahLst/>
              <a:cxnLst/>
              <a:rect l="l" t="t" r="r" b="b"/>
              <a:pathLst>
                <a:path w="3775" h="1208" extrusionOk="0">
                  <a:moveTo>
                    <a:pt x="3620" y="1"/>
                  </a:moveTo>
                  <a:cubicBezTo>
                    <a:pt x="2954" y="7"/>
                    <a:pt x="2268" y="13"/>
                    <a:pt x="1605" y="185"/>
                  </a:cubicBezTo>
                  <a:cubicBezTo>
                    <a:pt x="1054" y="326"/>
                    <a:pt x="526" y="587"/>
                    <a:pt x="77" y="936"/>
                  </a:cubicBezTo>
                  <a:cubicBezTo>
                    <a:pt x="10" y="987"/>
                    <a:pt x="0" y="1083"/>
                    <a:pt x="52" y="1149"/>
                  </a:cubicBezTo>
                  <a:cubicBezTo>
                    <a:pt x="81" y="1187"/>
                    <a:pt x="125" y="1208"/>
                    <a:pt x="171" y="1208"/>
                  </a:cubicBezTo>
                  <a:cubicBezTo>
                    <a:pt x="205" y="1208"/>
                    <a:pt x="237" y="1198"/>
                    <a:pt x="265" y="1176"/>
                  </a:cubicBezTo>
                  <a:cubicBezTo>
                    <a:pt x="680" y="852"/>
                    <a:pt x="1172" y="610"/>
                    <a:pt x="1681" y="478"/>
                  </a:cubicBezTo>
                  <a:cubicBezTo>
                    <a:pt x="2311" y="316"/>
                    <a:pt x="2976" y="310"/>
                    <a:pt x="3623" y="304"/>
                  </a:cubicBezTo>
                  <a:cubicBezTo>
                    <a:pt x="3708" y="304"/>
                    <a:pt x="3774" y="236"/>
                    <a:pt x="3774" y="153"/>
                  </a:cubicBezTo>
                  <a:cubicBezTo>
                    <a:pt x="3771" y="69"/>
                    <a:pt x="3704" y="1"/>
                    <a:pt x="36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5189137" y="2060953"/>
              <a:ext cx="805564" cy="195890"/>
            </a:xfrm>
            <a:custGeom>
              <a:avLst/>
              <a:gdLst/>
              <a:ahLst/>
              <a:cxnLst/>
              <a:rect l="l" t="t" r="r" b="b"/>
              <a:pathLst>
                <a:path w="8311" h="2021" extrusionOk="0">
                  <a:moveTo>
                    <a:pt x="2841" y="0"/>
                  </a:moveTo>
                  <a:cubicBezTo>
                    <a:pt x="1882" y="0"/>
                    <a:pt x="880" y="135"/>
                    <a:pt x="83" y="714"/>
                  </a:cubicBezTo>
                  <a:cubicBezTo>
                    <a:pt x="16" y="762"/>
                    <a:pt x="1" y="858"/>
                    <a:pt x="51" y="925"/>
                  </a:cubicBezTo>
                  <a:cubicBezTo>
                    <a:pt x="79" y="967"/>
                    <a:pt x="125" y="988"/>
                    <a:pt x="172" y="988"/>
                  </a:cubicBezTo>
                  <a:cubicBezTo>
                    <a:pt x="203" y="988"/>
                    <a:pt x="235" y="979"/>
                    <a:pt x="263" y="959"/>
                  </a:cubicBezTo>
                  <a:cubicBezTo>
                    <a:pt x="993" y="427"/>
                    <a:pt x="1936" y="303"/>
                    <a:pt x="2844" y="303"/>
                  </a:cubicBezTo>
                  <a:cubicBezTo>
                    <a:pt x="3064" y="303"/>
                    <a:pt x="3282" y="310"/>
                    <a:pt x="3494" y="321"/>
                  </a:cubicBezTo>
                  <a:cubicBezTo>
                    <a:pt x="4240" y="359"/>
                    <a:pt x="5117" y="432"/>
                    <a:pt x="5961" y="694"/>
                  </a:cubicBezTo>
                  <a:cubicBezTo>
                    <a:pt x="6820" y="961"/>
                    <a:pt x="7534" y="1402"/>
                    <a:pt x="8023" y="1968"/>
                  </a:cubicBezTo>
                  <a:cubicBezTo>
                    <a:pt x="8054" y="2003"/>
                    <a:pt x="8097" y="2021"/>
                    <a:pt x="8139" y="2021"/>
                  </a:cubicBezTo>
                  <a:cubicBezTo>
                    <a:pt x="8176" y="2021"/>
                    <a:pt x="8211" y="2007"/>
                    <a:pt x="8241" y="1985"/>
                  </a:cubicBezTo>
                  <a:cubicBezTo>
                    <a:pt x="8303" y="1931"/>
                    <a:pt x="8310" y="1832"/>
                    <a:pt x="8256" y="1770"/>
                  </a:cubicBezTo>
                  <a:cubicBezTo>
                    <a:pt x="7729" y="1161"/>
                    <a:pt x="6968" y="689"/>
                    <a:pt x="6052" y="404"/>
                  </a:cubicBezTo>
                  <a:cubicBezTo>
                    <a:pt x="5179" y="132"/>
                    <a:pt x="4277" y="57"/>
                    <a:pt x="3510" y="19"/>
                  </a:cubicBezTo>
                  <a:cubicBezTo>
                    <a:pt x="3292" y="8"/>
                    <a:pt x="3067" y="0"/>
                    <a:pt x="28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5226163" y="2261109"/>
              <a:ext cx="761075" cy="197441"/>
            </a:xfrm>
            <a:custGeom>
              <a:avLst/>
              <a:gdLst/>
              <a:ahLst/>
              <a:cxnLst/>
              <a:rect l="l" t="t" r="r" b="b"/>
              <a:pathLst>
                <a:path w="7852" h="2037" extrusionOk="0">
                  <a:moveTo>
                    <a:pt x="3178" y="1"/>
                  </a:moveTo>
                  <a:cubicBezTo>
                    <a:pt x="2118" y="1"/>
                    <a:pt x="1053" y="246"/>
                    <a:pt x="105" y="714"/>
                  </a:cubicBezTo>
                  <a:cubicBezTo>
                    <a:pt x="31" y="750"/>
                    <a:pt x="0" y="843"/>
                    <a:pt x="37" y="918"/>
                  </a:cubicBezTo>
                  <a:cubicBezTo>
                    <a:pt x="64" y="971"/>
                    <a:pt x="118" y="1002"/>
                    <a:pt x="174" y="1002"/>
                  </a:cubicBezTo>
                  <a:cubicBezTo>
                    <a:pt x="196" y="1002"/>
                    <a:pt x="220" y="997"/>
                    <a:pt x="241" y="986"/>
                  </a:cubicBezTo>
                  <a:cubicBezTo>
                    <a:pt x="1147" y="538"/>
                    <a:pt x="2164" y="304"/>
                    <a:pt x="3177" y="304"/>
                  </a:cubicBezTo>
                  <a:cubicBezTo>
                    <a:pt x="3475" y="304"/>
                    <a:pt x="3772" y="324"/>
                    <a:pt x="4066" y="365"/>
                  </a:cubicBezTo>
                  <a:cubicBezTo>
                    <a:pt x="5359" y="543"/>
                    <a:pt x="6608" y="1123"/>
                    <a:pt x="7579" y="1999"/>
                  </a:cubicBezTo>
                  <a:cubicBezTo>
                    <a:pt x="7606" y="2024"/>
                    <a:pt x="7642" y="2037"/>
                    <a:pt x="7679" y="2037"/>
                  </a:cubicBezTo>
                  <a:cubicBezTo>
                    <a:pt x="7722" y="2037"/>
                    <a:pt x="7763" y="2021"/>
                    <a:pt x="7794" y="1988"/>
                  </a:cubicBezTo>
                  <a:cubicBezTo>
                    <a:pt x="7851" y="1927"/>
                    <a:pt x="7846" y="1831"/>
                    <a:pt x="7782" y="1773"/>
                  </a:cubicBezTo>
                  <a:cubicBezTo>
                    <a:pt x="6765" y="859"/>
                    <a:pt x="5461" y="251"/>
                    <a:pt x="4107" y="65"/>
                  </a:cubicBezTo>
                  <a:cubicBezTo>
                    <a:pt x="3800" y="22"/>
                    <a:pt x="3489" y="1"/>
                    <a:pt x="31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5359923" y="2521165"/>
              <a:ext cx="711351" cy="206553"/>
            </a:xfrm>
            <a:custGeom>
              <a:avLst/>
              <a:gdLst/>
              <a:ahLst/>
              <a:cxnLst/>
              <a:rect l="l" t="t" r="r" b="b"/>
              <a:pathLst>
                <a:path w="7339" h="2131" extrusionOk="0">
                  <a:moveTo>
                    <a:pt x="2832" y="1"/>
                  </a:moveTo>
                  <a:cubicBezTo>
                    <a:pt x="1995" y="1"/>
                    <a:pt x="1102" y="135"/>
                    <a:pt x="129" y="408"/>
                  </a:cubicBezTo>
                  <a:cubicBezTo>
                    <a:pt x="48" y="430"/>
                    <a:pt x="1" y="515"/>
                    <a:pt x="23" y="596"/>
                  </a:cubicBezTo>
                  <a:cubicBezTo>
                    <a:pt x="44" y="663"/>
                    <a:pt x="103" y="707"/>
                    <a:pt x="169" y="707"/>
                  </a:cubicBezTo>
                  <a:cubicBezTo>
                    <a:pt x="183" y="707"/>
                    <a:pt x="197" y="705"/>
                    <a:pt x="211" y="701"/>
                  </a:cubicBezTo>
                  <a:cubicBezTo>
                    <a:pt x="1159" y="436"/>
                    <a:pt x="2028" y="305"/>
                    <a:pt x="2838" y="305"/>
                  </a:cubicBezTo>
                  <a:cubicBezTo>
                    <a:pt x="3199" y="305"/>
                    <a:pt x="3548" y="331"/>
                    <a:pt x="3888" y="383"/>
                  </a:cubicBezTo>
                  <a:cubicBezTo>
                    <a:pt x="5198" y="583"/>
                    <a:pt x="6320" y="1185"/>
                    <a:pt x="7053" y="2076"/>
                  </a:cubicBezTo>
                  <a:cubicBezTo>
                    <a:pt x="7082" y="2112"/>
                    <a:pt x="7127" y="2130"/>
                    <a:pt x="7171" y="2130"/>
                  </a:cubicBezTo>
                  <a:cubicBezTo>
                    <a:pt x="7205" y="2130"/>
                    <a:pt x="7238" y="2120"/>
                    <a:pt x="7265" y="2098"/>
                  </a:cubicBezTo>
                  <a:cubicBezTo>
                    <a:pt x="7330" y="2043"/>
                    <a:pt x="7338" y="1948"/>
                    <a:pt x="7285" y="1884"/>
                  </a:cubicBezTo>
                  <a:cubicBezTo>
                    <a:pt x="6508" y="935"/>
                    <a:pt x="5316" y="295"/>
                    <a:pt x="3932" y="83"/>
                  </a:cubicBezTo>
                  <a:cubicBezTo>
                    <a:pt x="3576" y="28"/>
                    <a:pt x="3209" y="1"/>
                    <a:pt x="28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5461115" y="2823191"/>
              <a:ext cx="623535" cy="181254"/>
            </a:xfrm>
            <a:custGeom>
              <a:avLst/>
              <a:gdLst/>
              <a:ahLst/>
              <a:cxnLst/>
              <a:rect l="l" t="t" r="r" b="b"/>
              <a:pathLst>
                <a:path w="6433" h="1870" extrusionOk="0">
                  <a:moveTo>
                    <a:pt x="2081" y="1"/>
                  </a:moveTo>
                  <a:cubicBezTo>
                    <a:pt x="1414" y="1"/>
                    <a:pt x="747" y="118"/>
                    <a:pt x="120" y="352"/>
                  </a:cubicBezTo>
                  <a:cubicBezTo>
                    <a:pt x="42" y="381"/>
                    <a:pt x="0" y="467"/>
                    <a:pt x="30" y="546"/>
                  </a:cubicBezTo>
                  <a:cubicBezTo>
                    <a:pt x="53" y="609"/>
                    <a:pt x="111" y="647"/>
                    <a:pt x="174" y="647"/>
                  </a:cubicBezTo>
                  <a:cubicBezTo>
                    <a:pt x="191" y="647"/>
                    <a:pt x="208" y="644"/>
                    <a:pt x="226" y="638"/>
                  </a:cubicBezTo>
                  <a:cubicBezTo>
                    <a:pt x="818" y="416"/>
                    <a:pt x="1449" y="304"/>
                    <a:pt x="2081" y="304"/>
                  </a:cubicBezTo>
                  <a:cubicBezTo>
                    <a:pt x="2574" y="304"/>
                    <a:pt x="3066" y="372"/>
                    <a:pt x="3540" y="508"/>
                  </a:cubicBezTo>
                  <a:cubicBezTo>
                    <a:pt x="4472" y="776"/>
                    <a:pt x="5319" y="1294"/>
                    <a:pt x="6175" y="1846"/>
                  </a:cubicBezTo>
                  <a:cubicBezTo>
                    <a:pt x="6202" y="1862"/>
                    <a:pt x="6231" y="1870"/>
                    <a:pt x="6259" y="1870"/>
                  </a:cubicBezTo>
                  <a:cubicBezTo>
                    <a:pt x="6311" y="1870"/>
                    <a:pt x="6358" y="1846"/>
                    <a:pt x="6389" y="1800"/>
                  </a:cubicBezTo>
                  <a:cubicBezTo>
                    <a:pt x="6433" y="1730"/>
                    <a:pt x="6412" y="1636"/>
                    <a:pt x="6343" y="1590"/>
                  </a:cubicBezTo>
                  <a:cubicBezTo>
                    <a:pt x="5466" y="1025"/>
                    <a:pt x="4599" y="495"/>
                    <a:pt x="3627" y="217"/>
                  </a:cubicBezTo>
                  <a:cubicBezTo>
                    <a:pt x="3124" y="73"/>
                    <a:pt x="2602" y="1"/>
                    <a:pt x="20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8945491"/>
      </p:ext>
    </p:extLst>
  </p:cSld>
  <p:clrMapOvr>
    <a:masterClrMapping/>
  </p:clrMapOvr>
</p:sld>
</file>

<file path=ppt/theme/theme1.xml><?xml version="1.0" encoding="utf-8"?>
<a:theme xmlns:a="http://schemas.openxmlformats.org/drawingml/2006/main" name="Ibrar">
  <a:themeElements>
    <a:clrScheme name="Percona">
      <a:dk1>
        <a:srgbClr val="000000"/>
      </a:dk1>
      <a:lt1>
        <a:srgbClr val="FFFFFF"/>
      </a:lt1>
      <a:dk2>
        <a:srgbClr val="9B9C9B"/>
      </a:dk2>
      <a:lt2>
        <a:srgbClr val="D5D5D5"/>
      </a:lt2>
      <a:accent1>
        <a:srgbClr val="EF9000"/>
      </a:accent1>
      <a:accent2>
        <a:srgbClr val="BE1818"/>
      </a:accent2>
      <a:accent3>
        <a:srgbClr val="EFC700"/>
      </a:accent3>
      <a:accent4>
        <a:srgbClr val="4E378C"/>
      </a:accent4>
      <a:accent5>
        <a:srgbClr val="7E4191"/>
      </a:accent5>
      <a:accent6>
        <a:srgbClr val="EFD979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LAM15 Template">
  <a:themeElements>
    <a:clrScheme name="PLAM15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B3C1F"/>
      </a:accent1>
      <a:accent2>
        <a:srgbClr val="D96D1A"/>
      </a:accent2>
      <a:accent3>
        <a:srgbClr val="FCB628"/>
      </a:accent3>
      <a:accent4>
        <a:srgbClr val="4E9E2C"/>
      </a:accent4>
      <a:accent5>
        <a:srgbClr val="1ABBC7"/>
      </a:accent5>
      <a:accent6>
        <a:srgbClr val="958B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46446</TotalTime>
  <Words>4491</Words>
  <Application>Microsoft Macintosh PowerPoint</Application>
  <PresentationFormat>Widescreen</PresentationFormat>
  <Paragraphs>855</Paragraphs>
  <Slides>37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Poppins</vt:lpstr>
      <vt:lpstr>Fairwater Script</vt:lpstr>
      <vt:lpstr>Avenir Next Condensed</vt:lpstr>
      <vt:lpstr>Calibri</vt:lpstr>
      <vt:lpstr>Arial</vt:lpstr>
      <vt:lpstr>Courier New</vt:lpstr>
      <vt:lpstr>Ink Free</vt:lpstr>
      <vt:lpstr>Exo 2</vt:lpstr>
      <vt:lpstr>Ibrar</vt:lpstr>
      <vt:lpstr>Deep Dive Into PostgreSQL Indexes</vt:lpstr>
      <vt:lpstr>PowerPoint Presentation</vt:lpstr>
      <vt:lpstr>PowerPoint Presentation</vt:lpstr>
      <vt:lpstr>Heap / Index</vt:lpstr>
      <vt:lpstr>PostgreSQL Tables (Heap)</vt:lpstr>
      <vt:lpstr>PostgreSQL Tables (Heap)</vt:lpstr>
      <vt:lpstr>Sequential Scan</vt:lpstr>
      <vt:lpstr>Why Index?                                                                                  </vt:lpstr>
      <vt:lpstr>PostgreSQL Indexes</vt:lpstr>
      <vt:lpstr>PowerPoint Presentation</vt:lpstr>
      <vt:lpstr>Creating Index</vt:lpstr>
      <vt:lpstr>Index</vt:lpstr>
      <vt:lpstr>Creating Index (CONCURRENTLY)</vt:lpstr>
      <vt:lpstr>Expression Index</vt:lpstr>
      <vt:lpstr>Expression Index 2/2</vt:lpstr>
      <vt:lpstr>Partial Index</vt:lpstr>
      <vt:lpstr>Index Methods</vt:lpstr>
      <vt:lpstr>PostgreSQL Index Methods </vt:lpstr>
      <vt:lpstr>B-Tree Index</vt:lpstr>
      <vt:lpstr>B-Tree Index</vt:lpstr>
      <vt:lpstr>Index Only Scans</vt:lpstr>
      <vt:lpstr>B-Tree Index (Index Only Scans)</vt:lpstr>
      <vt:lpstr>Hash Index</vt:lpstr>
      <vt:lpstr>HASH Index</vt:lpstr>
      <vt:lpstr>BRIN Index</vt:lpstr>
      <vt:lpstr>BRIN Index</vt:lpstr>
      <vt:lpstr>BRIN Index On Disk Size Comparison</vt:lpstr>
      <vt:lpstr>GIN Index</vt:lpstr>
      <vt:lpstr>GIN Index</vt:lpstr>
      <vt:lpstr>GiST Index</vt:lpstr>
      <vt:lpstr>Where and What?</vt:lpstr>
      <vt:lpstr>Duplicate Indexes</vt:lpstr>
      <vt:lpstr>Index Stats (pg_stat_user_indexes, pg_stat_statement)</vt:lpstr>
      <vt:lpstr>Unused Indexes</vt:lpstr>
      <vt:lpstr>Questions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Dive Into PostgreSQL Indexes</dc:title>
  <cp:lastModifiedBy>Ibrar Ahmed</cp:lastModifiedBy>
  <cp:revision>138</cp:revision>
  <cp:lastPrinted>2019-07-03T00:43:29Z</cp:lastPrinted>
  <dcterms:modified xsi:type="dcterms:W3CDTF">2022-05-13T19:28:26Z</dcterms:modified>
</cp:coreProperties>
</file>